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53"/>
  </p:notesMasterIdLst>
  <p:sldIdLst>
    <p:sldId id="256" r:id="rId2"/>
    <p:sldId id="258" r:id="rId3"/>
    <p:sldId id="274" r:id="rId4"/>
    <p:sldId id="275" r:id="rId5"/>
    <p:sldId id="276" r:id="rId6"/>
    <p:sldId id="277" r:id="rId7"/>
    <p:sldId id="273" r:id="rId8"/>
    <p:sldId id="278" r:id="rId9"/>
    <p:sldId id="260" r:id="rId10"/>
    <p:sldId id="261" r:id="rId11"/>
    <p:sldId id="279" r:id="rId12"/>
    <p:sldId id="280" r:id="rId13"/>
    <p:sldId id="262" r:id="rId14"/>
    <p:sldId id="263" r:id="rId15"/>
    <p:sldId id="281" r:id="rId16"/>
    <p:sldId id="264" r:id="rId17"/>
    <p:sldId id="282" r:id="rId18"/>
    <p:sldId id="267" r:id="rId19"/>
    <p:sldId id="283" r:id="rId20"/>
    <p:sldId id="284" r:id="rId21"/>
    <p:sldId id="268" r:id="rId22"/>
    <p:sldId id="265" r:id="rId23"/>
    <p:sldId id="266" r:id="rId24"/>
    <p:sldId id="269" r:id="rId25"/>
    <p:sldId id="285" r:id="rId26"/>
    <p:sldId id="286" r:id="rId27"/>
    <p:sldId id="301" r:id="rId28"/>
    <p:sldId id="302" r:id="rId29"/>
    <p:sldId id="304" r:id="rId30"/>
    <p:sldId id="303" r:id="rId31"/>
    <p:sldId id="305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70" r:id="rId42"/>
    <p:sldId id="271" r:id="rId43"/>
    <p:sldId id="272" r:id="rId44"/>
    <p:sldId id="296" r:id="rId45"/>
    <p:sldId id="297" r:id="rId46"/>
    <p:sldId id="298" r:id="rId47"/>
    <p:sldId id="307" r:id="rId48"/>
    <p:sldId id="308" r:id="rId49"/>
    <p:sldId id="299" r:id="rId50"/>
    <p:sldId id="300" r:id="rId51"/>
    <p:sldId id="306" r:id="rId5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ED591D-C4B2-4C47-9B15-2D6E53605892}" type="datetimeFigureOut">
              <a:rPr lang="en-US" smtClean="0"/>
              <a:pPr/>
              <a:t>11/1/2017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ABF83F-23FB-4348-909D-11BB14F71C5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6921B94-C21B-45CA-BED1-EF0B929C4D02}" type="slidenum">
              <a:rPr lang="ar-SA" smtClean="0">
                <a:latin typeface="Arial" charset="0"/>
                <a:cs typeface="Arial" charset="0"/>
              </a:rPr>
              <a:pPr/>
              <a:t>6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36A5B19-5086-44D4-AB25-378A8006A0D1}" type="slidenum">
              <a:rPr lang="ar-SA" altLang="en-US" smtClean="0"/>
              <a:pPr/>
              <a:t>28</a:t>
            </a:fld>
            <a:endParaRPr lang="en-US" altLang="en-US" smtClean="0"/>
          </a:p>
        </p:txBody>
      </p:sp>
      <p:sp>
        <p:nvSpPr>
          <p:cNvPr id="48131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7B3AFF5D-5D26-4E32-8D98-EE7CACFEBCDA}" type="slidenum">
              <a:rPr lang="ar-SA" altLang="en-US" sz="1200"/>
              <a:pPr algn="r" eaLnBrk="1" hangingPunct="1"/>
              <a:t>28</a:t>
            </a:fld>
            <a:endParaRPr lang="en-US" altLang="en-US" sz="1200"/>
          </a:p>
        </p:txBody>
      </p:sp>
      <p:sp>
        <p:nvSpPr>
          <p:cNvPr id="481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ar-SA" alt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285FB-E16D-452C-B3A0-78FC368C225C}" type="datetimeFigureOut">
              <a:rPr lang="en-US" smtClean="0"/>
              <a:pPr/>
              <a:t>11/1/2017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E53B9B7C-83C4-4873-BDD3-21003F552C7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285FB-E16D-452C-B3A0-78FC368C225C}" type="datetimeFigureOut">
              <a:rPr lang="en-US" smtClean="0"/>
              <a:pPr/>
              <a:t>11/1/2017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B9B7C-83C4-4873-BDD3-21003F552C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285FB-E16D-452C-B3A0-78FC368C225C}" type="datetimeFigureOut">
              <a:rPr lang="en-US" smtClean="0"/>
              <a:pPr/>
              <a:t>11/1/2017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B9B7C-83C4-4873-BDD3-21003F552C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عنوان، ونص،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FCA42C-AC64-4651-91CA-4627A503DDD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عنوان، ومحتوى، ون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3BACB7-D562-4D84-AA08-C39A9C14D2C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عنوان وجدو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جدول 2"/>
          <p:cNvSpPr>
            <a:spLocks noGrp="1"/>
          </p:cNvSpPr>
          <p:nvPr>
            <p:ph type="tbl" idx="1"/>
          </p:nvPr>
        </p:nvSpPr>
        <p:spPr>
          <a:xfrm>
            <a:off x="457200" y="1719263"/>
            <a:ext cx="8229600" cy="4411662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473B3C-D433-409D-A470-204D33D2962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285FB-E16D-452C-B3A0-78FC368C225C}" type="datetimeFigureOut">
              <a:rPr lang="en-US" smtClean="0"/>
              <a:pPr/>
              <a:t>11/1/2017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B9B7C-83C4-4873-BDD3-21003F552C7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285FB-E16D-452C-B3A0-78FC368C225C}" type="datetimeFigureOut">
              <a:rPr lang="en-US" smtClean="0"/>
              <a:pPr/>
              <a:t>11/1/2017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E53B9B7C-83C4-4873-BDD3-21003F552C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285FB-E16D-452C-B3A0-78FC368C225C}" type="datetimeFigureOut">
              <a:rPr lang="en-US" smtClean="0"/>
              <a:pPr/>
              <a:t>11/1/2017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B9B7C-83C4-4873-BDD3-21003F552C7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285FB-E16D-452C-B3A0-78FC368C225C}" type="datetimeFigureOut">
              <a:rPr lang="en-US" smtClean="0"/>
              <a:pPr/>
              <a:t>11/1/2017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B9B7C-83C4-4873-BDD3-21003F552C7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285FB-E16D-452C-B3A0-78FC368C225C}" type="datetimeFigureOut">
              <a:rPr lang="en-US" smtClean="0"/>
              <a:pPr/>
              <a:t>11/1/2017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B9B7C-83C4-4873-BDD3-21003F552C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285FB-E16D-452C-B3A0-78FC368C225C}" type="datetimeFigureOut">
              <a:rPr lang="en-US" smtClean="0"/>
              <a:pPr/>
              <a:t>11/1/2017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B9B7C-83C4-4873-BDD3-21003F552C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285FB-E16D-452C-B3A0-78FC368C225C}" type="datetimeFigureOut">
              <a:rPr lang="en-US" smtClean="0"/>
              <a:pPr/>
              <a:t>11/1/2017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B9B7C-83C4-4873-BDD3-21003F552C7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285FB-E16D-452C-B3A0-78FC368C225C}" type="datetimeFigureOut">
              <a:rPr lang="en-US" smtClean="0"/>
              <a:pPr/>
              <a:t>11/1/2017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E53B9B7C-83C4-4873-BDD3-21003F552C7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6D285FB-E16D-452C-B3A0-78FC368C225C}" type="datetimeFigureOut">
              <a:rPr lang="en-US" smtClean="0"/>
              <a:pPr/>
              <a:t>11/1/2017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E53B9B7C-83C4-4873-BDD3-21003F552C7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3800" b="1" dirty="0" err="1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Dr.Badi</a:t>
            </a:r>
            <a:r>
              <a:rPr lang="en-US" sz="3800" b="1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3800" b="1" dirty="0" err="1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AlEnazi</a:t>
            </a:r>
            <a:endParaRPr lang="en-US" sz="3800" b="1" dirty="0" smtClean="0">
              <a:solidFill>
                <a:schemeClr val="tx1"/>
              </a:solidFill>
              <a:latin typeface="Andalus" pitchFamily="18" charset="-78"/>
              <a:cs typeface="Andalus" pitchFamily="18" charset="-78"/>
            </a:endParaRPr>
          </a:p>
          <a:p>
            <a:r>
              <a:rPr lang="en-US" sz="3800" b="1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Pediatric endocrinology consultant and </a:t>
            </a:r>
            <a:r>
              <a:rPr lang="en-US" sz="3800" b="1" dirty="0" err="1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diabetologist</a:t>
            </a:r>
            <a:endParaRPr lang="en-US" sz="3800" b="1" dirty="0" smtClean="0">
              <a:solidFill>
                <a:schemeClr val="tx1"/>
              </a:solidFill>
              <a:latin typeface="Andalus" pitchFamily="18" charset="-78"/>
              <a:cs typeface="Andalus" pitchFamily="18" charset="-78"/>
            </a:endParaRPr>
          </a:p>
          <a:p>
            <a:r>
              <a:rPr lang="en-US" sz="3800" b="1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  </a:t>
            </a:r>
            <a:r>
              <a:rPr lang="en-US" sz="3800" b="1" dirty="0" err="1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Alyammamah</a:t>
            </a:r>
            <a:r>
              <a:rPr lang="en-US" sz="3800" b="1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 hospital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ADRENAL GLAND DISORDER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Steroid Biosynthesis</a:t>
            </a:r>
          </a:p>
        </p:txBody>
      </p:sp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152400" y="228600"/>
            <a:ext cx="990600" cy="1371600"/>
            <a:chOff x="96" y="144"/>
            <a:chExt cx="624" cy="864"/>
          </a:xfrm>
        </p:grpSpPr>
        <p:sp>
          <p:nvSpPr>
            <p:cNvPr id="11333" name="Line 5"/>
            <p:cNvSpPr>
              <a:spLocks noChangeShapeType="1"/>
            </p:cNvSpPr>
            <p:nvPr/>
          </p:nvSpPr>
          <p:spPr bwMode="auto">
            <a:xfrm>
              <a:off x="384" y="384"/>
              <a:ext cx="240" cy="62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334" name="Text Box 6"/>
            <p:cNvSpPr txBox="1">
              <a:spLocks noChangeArrowheads="1"/>
            </p:cNvSpPr>
            <p:nvPr/>
          </p:nvSpPr>
          <p:spPr bwMode="auto">
            <a:xfrm>
              <a:off x="96" y="144"/>
              <a:ext cx="62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ACTH</a:t>
              </a:r>
            </a:p>
          </p:txBody>
        </p:sp>
      </p:grpSp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762000" y="1676400"/>
            <a:ext cx="1676400" cy="1890713"/>
            <a:chOff x="480" y="1344"/>
            <a:chExt cx="1056" cy="1191"/>
          </a:xfrm>
        </p:grpSpPr>
        <p:sp>
          <p:nvSpPr>
            <p:cNvPr id="11328" name="Text Box 4"/>
            <p:cNvSpPr txBox="1">
              <a:spLocks noChangeArrowheads="1"/>
            </p:cNvSpPr>
            <p:nvPr/>
          </p:nvSpPr>
          <p:spPr bwMode="auto">
            <a:xfrm>
              <a:off x="480" y="1344"/>
              <a:ext cx="91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Cholesterol</a:t>
              </a:r>
            </a:p>
          </p:txBody>
        </p:sp>
        <p:sp>
          <p:nvSpPr>
            <p:cNvPr id="11329" name="Line 7"/>
            <p:cNvSpPr>
              <a:spLocks noChangeShapeType="1"/>
            </p:cNvSpPr>
            <p:nvPr/>
          </p:nvSpPr>
          <p:spPr bwMode="auto">
            <a:xfrm>
              <a:off x="912" y="1536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330" name="Line 8"/>
            <p:cNvSpPr>
              <a:spLocks noChangeShapeType="1"/>
            </p:cNvSpPr>
            <p:nvPr/>
          </p:nvSpPr>
          <p:spPr bwMode="auto">
            <a:xfrm>
              <a:off x="912" y="2016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331" name="Text Box 11"/>
            <p:cNvSpPr txBox="1">
              <a:spLocks noChangeArrowheads="1"/>
            </p:cNvSpPr>
            <p:nvPr/>
          </p:nvSpPr>
          <p:spPr bwMode="auto">
            <a:xfrm>
              <a:off x="480" y="2304"/>
              <a:ext cx="105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Progesterone</a:t>
              </a:r>
            </a:p>
          </p:txBody>
        </p:sp>
        <p:sp>
          <p:nvSpPr>
            <p:cNvPr id="11332" name="Text Box 12"/>
            <p:cNvSpPr txBox="1">
              <a:spLocks noChangeArrowheads="1"/>
            </p:cNvSpPr>
            <p:nvPr/>
          </p:nvSpPr>
          <p:spPr bwMode="auto">
            <a:xfrm>
              <a:off x="480" y="1824"/>
              <a:ext cx="105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Pregnenolone</a:t>
              </a:r>
            </a:p>
          </p:txBody>
        </p:sp>
      </p:grpSp>
      <p:grpSp>
        <p:nvGrpSpPr>
          <p:cNvPr id="4" name="Group 22"/>
          <p:cNvGrpSpPr>
            <a:grpSpLocks/>
          </p:cNvGrpSpPr>
          <p:nvPr/>
        </p:nvGrpSpPr>
        <p:grpSpPr bwMode="auto">
          <a:xfrm>
            <a:off x="457200" y="3505200"/>
            <a:ext cx="2590800" cy="3108325"/>
            <a:chOff x="288" y="2496"/>
            <a:chExt cx="1632" cy="1958"/>
          </a:xfrm>
        </p:grpSpPr>
        <p:sp>
          <p:nvSpPr>
            <p:cNvPr id="11320" name="Line 9"/>
            <p:cNvSpPr>
              <a:spLocks noChangeShapeType="1"/>
            </p:cNvSpPr>
            <p:nvPr/>
          </p:nvSpPr>
          <p:spPr bwMode="auto">
            <a:xfrm>
              <a:off x="912" y="2496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321" name="Line 10"/>
            <p:cNvSpPr>
              <a:spLocks noChangeShapeType="1"/>
            </p:cNvSpPr>
            <p:nvPr/>
          </p:nvSpPr>
          <p:spPr bwMode="auto">
            <a:xfrm>
              <a:off x="912" y="2976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322" name="Text Box 13"/>
            <p:cNvSpPr txBox="1">
              <a:spLocks noChangeArrowheads="1"/>
            </p:cNvSpPr>
            <p:nvPr/>
          </p:nvSpPr>
          <p:spPr bwMode="auto">
            <a:xfrm>
              <a:off x="432" y="3264"/>
              <a:ext cx="105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808000"/>
                  </a:solidFill>
                </a:rPr>
                <a:t>Corticosterone</a:t>
              </a:r>
            </a:p>
          </p:txBody>
        </p:sp>
        <p:sp>
          <p:nvSpPr>
            <p:cNvPr id="11323" name="Text Box 14"/>
            <p:cNvSpPr txBox="1">
              <a:spLocks noChangeArrowheads="1"/>
            </p:cNvSpPr>
            <p:nvPr/>
          </p:nvSpPr>
          <p:spPr bwMode="auto">
            <a:xfrm>
              <a:off x="480" y="2784"/>
              <a:ext cx="105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chemeClr val="accent1"/>
                  </a:solidFill>
                </a:rPr>
                <a:t>      </a:t>
              </a:r>
              <a:r>
                <a:rPr lang="en-US">
                  <a:solidFill>
                    <a:srgbClr val="808000"/>
                  </a:solidFill>
                </a:rPr>
                <a:t>DOC</a:t>
              </a:r>
            </a:p>
          </p:txBody>
        </p:sp>
        <p:sp>
          <p:nvSpPr>
            <p:cNvPr id="11324" name="Line 17"/>
            <p:cNvSpPr>
              <a:spLocks noChangeShapeType="1"/>
            </p:cNvSpPr>
            <p:nvPr/>
          </p:nvSpPr>
          <p:spPr bwMode="auto">
            <a:xfrm>
              <a:off x="912" y="3456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325" name="Text Box 19"/>
            <p:cNvSpPr txBox="1">
              <a:spLocks noChangeArrowheads="1"/>
            </p:cNvSpPr>
            <p:nvPr/>
          </p:nvSpPr>
          <p:spPr bwMode="auto">
            <a:xfrm>
              <a:off x="288" y="3744"/>
              <a:ext cx="163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808000"/>
                  </a:solidFill>
                </a:rPr>
                <a:t>18-OH-Corticosterone</a:t>
              </a:r>
            </a:p>
          </p:txBody>
        </p:sp>
        <p:sp>
          <p:nvSpPr>
            <p:cNvPr id="11326" name="Text Box 20"/>
            <p:cNvSpPr txBox="1">
              <a:spLocks noChangeArrowheads="1"/>
            </p:cNvSpPr>
            <p:nvPr/>
          </p:nvSpPr>
          <p:spPr bwMode="auto">
            <a:xfrm>
              <a:off x="480" y="4204"/>
              <a:ext cx="105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>
                  <a:solidFill>
                    <a:srgbClr val="808000"/>
                  </a:solidFill>
                </a:rPr>
                <a:t>Aldosterone</a:t>
              </a:r>
            </a:p>
          </p:txBody>
        </p:sp>
        <p:sp>
          <p:nvSpPr>
            <p:cNvPr id="11327" name="Line 21"/>
            <p:cNvSpPr>
              <a:spLocks noChangeShapeType="1"/>
            </p:cNvSpPr>
            <p:nvPr/>
          </p:nvSpPr>
          <p:spPr bwMode="auto">
            <a:xfrm>
              <a:off x="912" y="3888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" name="Group 35"/>
          <p:cNvGrpSpPr>
            <a:grpSpLocks/>
          </p:cNvGrpSpPr>
          <p:nvPr/>
        </p:nvGrpSpPr>
        <p:grpSpPr bwMode="auto">
          <a:xfrm>
            <a:off x="1524000" y="2057400"/>
            <a:ext cx="2133600" cy="1066800"/>
            <a:chOff x="960" y="1296"/>
            <a:chExt cx="1344" cy="672"/>
          </a:xfrm>
        </p:grpSpPr>
        <p:sp>
          <p:nvSpPr>
            <p:cNvPr id="11318" name="Text Box 23"/>
            <p:cNvSpPr txBox="1">
              <a:spLocks noChangeArrowheads="1"/>
            </p:cNvSpPr>
            <p:nvPr/>
          </p:nvSpPr>
          <p:spPr bwMode="auto">
            <a:xfrm>
              <a:off x="960" y="1296"/>
              <a:ext cx="134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/>
                <a:t>StAR, 20,22-desmolase</a:t>
              </a:r>
            </a:p>
          </p:txBody>
        </p:sp>
        <p:sp>
          <p:nvSpPr>
            <p:cNvPr id="11319" name="Text Box 24"/>
            <p:cNvSpPr txBox="1">
              <a:spLocks noChangeArrowheads="1"/>
            </p:cNvSpPr>
            <p:nvPr/>
          </p:nvSpPr>
          <p:spPr bwMode="auto">
            <a:xfrm>
              <a:off x="960" y="1776"/>
              <a:ext cx="57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/>
                <a:t>3</a:t>
              </a:r>
              <a:r>
                <a:rPr lang="el-GR" sz="1400">
                  <a:cs typeface="Arial" charset="0"/>
                </a:rPr>
                <a:t>β</a:t>
              </a:r>
              <a:r>
                <a:rPr lang="en-US" sz="1400">
                  <a:cs typeface="Arial" charset="0"/>
                </a:rPr>
                <a:t>HSD</a:t>
              </a:r>
              <a:endParaRPr lang="el-GR" sz="1400">
                <a:cs typeface="Arial" charset="0"/>
              </a:endParaRPr>
            </a:p>
          </p:txBody>
        </p:sp>
      </p:grpSp>
      <p:grpSp>
        <p:nvGrpSpPr>
          <p:cNvPr id="6" name="Group 36"/>
          <p:cNvGrpSpPr>
            <a:grpSpLocks/>
          </p:cNvGrpSpPr>
          <p:nvPr/>
        </p:nvGrpSpPr>
        <p:grpSpPr bwMode="auto">
          <a:xfrm>
            <a:off x="1447800" y="3581400"/>
            <a:ext cx="1600200" cy="2590800"/>
            <a:chOff x="912" y="2256"/>
            <a:chExt cx="1008" cy="1632"/>
          </a:xfrm>
        </p:grpSpPr>
        <p:sp>
          <p:nvSpPr>
            <p:cNvPr id="11313" name="Text Box 25"/>
            <p:cNvSpPr txBox="1">
              <a:spLocks noChangeArrowheads="1"/>
            </p:cNvSpPr>
            <p:nvPr/>
          </p:nvSpPr>
          <p:spPr bwMode="auto">
            <a:xfrm>
              <a:off x="912" y="2256"/>
              <a:ext cx="91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/>
                <a:t>21-hydroxylase</a:t>
              </a:r>
              <a:endParaRPr lang="el-GR" sz="1400">
                <a:cs typeface="Arial" charset="0"/>
              </a:endParaRPr>
            </a:p>
          </p:txBody>
        </p:sp>
        <p:grpSp>
          <p:nvGrpSpPr>
            <p:cNvPr id="7" name="Group 34"/>
            <p:cNvGrpSpPr>
              <a:grpSpLocks/>
            </p:cNvGrpSpPr>
            <p:nvPr/>
          </p:nvGrpSpPr>
          <p:grpSpPr bwMode="auto">
            <a:xfrm>
              <a:off x="912" y="2736"/>
              <a:ext cx="1008" cy="1152"/>
              <a:chOff x="912" y="2736"/>
              <a:chExt cx="1008" cy="1152"/>
            </a:xfrm>
          </p:grpSpPr>
          <p:sp>
            <p:nvSpPr>
              <p:cNvPr id="11315" name="Text Box 31"/>
              <p:cNvSpPr txBox="1">
                <a:spLocks noChangeArrowheads="1"/>
              </p:cNvSpPr>
              <p:nvPr/>
            </p:nvSpPr>
            <p:spPr bwMode="auto">
              <a:xfrm>
                <a:off x="912" y="2736"/>
                <a:ext cx="1008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400"/>
                  <a:t>11</a:t>
                </a:r>
                <a:r>
                  <a:rPr lang="el-GR" sz="1400">
                    <a:cs typeface="Arial" charset="0"/>
                  </a:rPr>
                  <a:t>β</a:t>
                </a:r>
                <a:r>
                  <a:rPr lang="en-US" sz="1400">
                    <a:cs typeface="Arial" charset="0"/>
                  </a:rPr>
                  <a:t>-hydroxylase</a:t>
                </a:r>
                <a:endParaRPr lang="el-GR" sz="1400">
                  <a:cs typeface="Arial" charset="0"/>
                </a:endParaRPr>
              </a:p>
            </p:txBody>
          </p:sp>
          <p:sp>
            <p:nvSpPr>
              <p:cNvPr id="11316" name="Text Box 32"/>
              <p:cNvSpPr txBox="1">
                <a:spLocks noChangeArrowheads="1"/>
              </p:cNvSpPr>
              <p:nvPr/>
            </p:nvSpPr>
            <p:spPr bwMode="auto">
              <a:xfrm>
                <a:off x="912" y="3264"/>
                <a:ext cx="1008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400"/>
                  <a:t>18-hydroxylase</a:t>
                </a:r>
                <a:endParaRPr lang="el-GR" sz="1400">
                  <a:cs typeface="Arial" charset="0"/>
                </a:endParaRPr>
              </a:p>
            </p:txBody>
          </p:sp>
          <p:sp>
            <p:nvSpPr>
              <p:cNvPr id="11317" name="Text Box 33"/>
              <p:cNvSpPr txBox="1">
                <a:spLocks noChangeArrowheads="1"/>
              </p:cNvSpPr>
              <p:nvPr/>
            </p:nvSpPr>
            <p:spPr bwMode="auto">
              <a:xfrm>
                <a:off x="912" y="3696"/>
                <a:ext cx="1008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400"/>
                  <a:t>18-oxidase</a:t>
                </a:r>
                <a:endParaRPr lang="el-GR" sz="1400">
                  <a:cs typeface="Arial" charset="0"/>
                </a:endParaRPr>
              </a:p>
            </p:txBody>
          </p:sp>
        </p:grpSp>
      </p:grpSp>
      <p:grpSp>
        <p:nvGrpSpPr>
          <p:cNvPr id="8" name="Group 52"/>
          <p:cNvGrpSpPr>
            <a:grpSpLocks/>
          </p:cNvGrpSpPr>
          <p:nvPr/>
        </p:nvGrpSpPr>
        <p:grpSpPr bwMode="auto">
          <a:xfrm>
            <a:off x="2362200" y="2438400"/>
            <a:ext cx="2819400" cy="1128713"/>
            <a:chOff x="1488" y="1536"/>
            <a:chExt cx="1776" cy="711"/>
          </a:xfrm>
        </p:grpSpPr>
        <p:sp>
          <p:nvSpPr>
            <p:cNvPr id="11308" name="Line 37"/>
            <p:cNvSpPr>
              <a:spLocks noChangeShapeType="1"/>
            </p:cNvSpPr>
            <p:nvPr/>
          </p:nvSpPr>
          <p:spPr bwMode="auto">
            <a:xfrm>
              <a:off x="1488" y="2160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309" name="Line 40"/>
            <p:cNvSpPr>
              <a:spLocks noChangeShapeType="1"/>
            </p:cNvSpPr>
            <p:nvPr/>
          </p:nvSpPr>
          <p:spPr bwMode="auto">
            <a:xfrm>
              <a:off x="1488" y="1680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310" name="Text Box 41"/>
            <p:cNvSpPr txBox="1">
              <a:spLocks noChangeArrowheads="1"/>
            </p:cNvSpPr>
            <p:nvPr/>
          </p:nvSpPr>
          <p:spPr bwMode="auto">
            <a:xfrm>
              <a:off x="1776" y="1536"/>
              <a:ext cx="148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17-OH-Pregnenolone</a:t>
              </a:r>
            </a:p>
          </p:txBody>
        </p:sp>
        <p:sp>
          <p:nvSpPr>
            <p:cNvPr id="11311" name="Text Box 42"/>
            <p:cNvSpPr txBox="1">
              <a:spLocks noChangeArrowheads="1"/>
            </p:cNvSpPr>
            <p:nvPr/>
          </p:nvSpPr>
          <p:spPr bwMode="auto">
            <a:xfrm>
              <a:off x="1776" y="2016"/>
              <a:ext cx="148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17-OH-Progesterone</a:t>
              </a:r>
            </a:p>
          </p:txBody>
        </p:sp>
        <p:sp>
          <p:nvSpPr>
            <p:cNvPr id="11312" name="Line 43"/>
            <p:cNvSpPr>
              <a:spLocks noChangeShapeType="1"/>
            </p:cNvSpPr>
            <p:nvPr/>
          </p:nvSpPr>
          <p:spPr bwMode="auto">
            <a:xfrm>
              <a:off x="2448" y="1728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" name="Group 66"/>
          <p:cNvGrpSpPr>
            <a:grpSpLocks/>
          </p:cNvGrpSpPr>
          <p:nvPr/>
        </p:nvGrpSpPr>
        <p:grpSpPr bwMode="auto">
          <a:xfrm>
            <a:off x="5181600" y="2438400"/>
            <a:ext cx="2819400" cy="1158875"/>
            <a:chOff x="3264" y="1536"/>
            <a:chExt cx="1776" cy="730"/>
          </a:xfrm>
        </p:grpSpPr>
        <p:sp>
          <p:nvSpPr>
            <p:cNvPr id="11303" name="Line 38"/>
            <p:cNvSpPr>
              <a:spLocks noChangeShapeType="1"/>
            </p:cNvSpPr>
            <p:nvPr/>
          </p:nvSpPr>
          <p:spPr bwMode="auto">
            <a:xfrm>
              <a:off x="3264" y="1680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304" name="Line 46"/>
            <p:cNvSpPr>
              <a:spLocks noChangeShapeType="1"/>
            </p:cNvSpPr>
            <p:nvPr/>
          </p:nvSpPr>
          <p:spPr bwMode="auto">
            <a:xfrm>
              <a:off x="3792" y="1728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305" name="Line 49"/>
            <p:cNvSpPr>
              <a:spLocks noChangeShapeType="1"/>
            </p:cNvSpPr>
            <p:nvPr/>
          </p:nvSpPr>
          <p:spPr bwMode="auto">
            <a:xfrm>
              <a:off x="3264" y="2160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306" name="Text Box 50"/>
            <p:cNvSpPr txBox="1">
              <a:spLocks noChangeArrowheads="1"/>
            </p:cNvSpPr>
            <p:nvPr/>
          </p:nvSpPr>
          <p:spPr bwMode="auto">
            <a:xfrm>
              <a:off x="3552" y="1536"/>
              <a:ext cx="52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chemeClr val="tx2"/>
                  </a:solidFill>
                </a:rPr>
                <a:t>DHEA</a:t>
              </a:r>
            </a:p>
          </p:txBody>
        </p:sp>
        <p:sp>
          <p:nvSpPr>
            <p:cNvPr id="11307" name="Text Box 51"/>
            <p:cNvSpPr txBox="1">
              <a:spLocks noChangeArrowheads="1"/>
            </p:cNvSpPr>
            <p:nvPr/>
          </p:nvSpPr>
          <p:spPr bwMode="auto">
            <a:xfrm>
              <a:off x="3552" y="2016"/>
              <a:ext cx="148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>
                  <a:solidFill>
                    <a:schemeClr val="tx2"/>
                  </a:solidFill>
                </a:rPr>
                <a:t>Androstenedione</a:t>
              </a:r>
            </a:p>
          </p:txBody>
        </p:sp>
      </p:grpSp>
      <p:grpSp>
        <p:nvGrpSpPr>
          <p:cNvPr id="10" name="Group 57"/>
          <p:cNvGrpSpPr>
            <a:grpSpLocks/>
          </p:cNvGrpSpPr>
          <p:nvPr/>
        </p:nvGrpSpPr>
        <p:grpSpPr bwMode="auto">
          <a:xfrm>
            <a:off x="1828800" y="2286000"/>
            <a:ext cx="2819400" cy="1066800"/>
            <a:chOff x="1152" y="1440"/>
            <a:chExt cx="1776" cy="672"/>
          </a:xfrm>
        </p:grpSpPr>
        <p:sp>
          <p:nvSpPr>
            <p:cNvPr id="11300" name="Text Box 53"/>
            <p:cNvSpPr txBox="1">
              <a:spLocks noChangeArrowheads="1"/>
            </p:cNvSpPr>
            <p:nvPr/>
          </p:nvSpPr>
          <p:spPr bwMode="auto">
            <a:xfrm>
              <a:off x="1152" y="1440"/>
              <a:ext cx="100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/>
                <a:t>17</a:t>
              </a:r>
              <a:r>
                <a:rPr lang="el-GR" sz="1400">
                  <a:cs typeface="Arial" charset="0"/>
                </a:rPr>
                <a:t>α</a:t>
              </a:r>
              <a:r>
                <a:rPr lang="en-US" sz="1400"/>
                <a:t>-</a:t>
              </a:r>
              <a:r>
                <a:rPr lang="en-US" sz="1400">
                  <a:cs typeface="Arial" charset="0"/>
                </a:rPr>
                <a:t>hydroxylase</a:t>
              </a:r>
              <a:endParaRPr lang="el-GR" sz="1400">
                <a:cs typeface="Arial" charset="0"/>
              </a:endParaRPr>
            </a:p>
          </p:txBody>
        </p:sp>
        <p:sp>
          <p:nvSpPr>
            <p:cNvPr id="11301" name="Text Box 54"/>
            <p:cNvSpPr txBox="1">
              <a:spLocks noChangeArrowheads="1"/>
            </p:cNvSpPr>
            <p:nvPr/>
          </p:nvSpPr>
          <p:spPr bwMode="auto">
            <a:xfrm>
              <a:off x="1152" y="1920"/>
              <a:ext cx="100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/>
                <a:t>17</a:t>
              </a:r>
              <a:r>
                <a:rPr lang="el-GR" sz="1400">
                  <a:cs typeface="Arial" charset="0"/>
                </a:rPr>
                <a:t>α</a:t>
              </a:r>
              <a:r>
                <a:rPr lang="en-US" sz="1400"/>
                <a:t>-</a:t>
              </a:r>
              <a:r>
                <a:rPr lang="en-US" sz="1400">
                  <a:cs typeface="Arial" charset="0"/>
                </a:rPr>
                <a:t>hydroxylase</a:t>
              </a:r>
              <a:endParaRPr lang="el-GR" sz="1400">
                <a:cs typeface="Arial" charset="0"/>
              </a:endParaRPr>
            </a:p>
          </p:txBody>
        </p:sp>
        <p:sp>
          <p:nvSpPr>
            <p:cNvPr id="11302" name="Text Box 55"/>
            <p:cNvSpPr txBox="1">
              <a:spLocks noChangeArrowheads="1"/>
            </p:cNvSpPr>
            <p:nvPr/>
          </p:nvSpPr>
          <p:spPr bwMode="auto">
            <a:xfrm>
              <a:off x="2448" y="1776"/>
              <a:ext cx="48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/>
                <a:t>3</a:t>
              </a:r>
              <a:r>
                <a:rPr lang="el-GR" sz="1400">
                  <a:cs typeface="Arial" charset="0"/>
                </a:rPr>
                <a:t>β</a:t>
              </a:r>
              <a:r>
                <a:rPr lang="en-US" sz="1400">
                  <a:cs typeface="Arial" charset="0"/>
                </a:rPr>
                <a:t>HSD</a:t>
              </a:r>
              <a:endParaRPr lang="el-GR" sz="1400">
                <a:cs typeface="Arial" charset="0"/>
              </a:endParaRPr>
            </a:p>
          </p:txBody>
        </p:sp>
      </p:grpSp>
      <p:grpSp>
        <p:nvGrpSpPr>
          <p:cNvPr id="11" name="Group 68"/>
          <p:cNvGrpSpPr>
            <a:grpSpLocks/>
          </p:cNvGrpSpPr>
          <p:nvPr/>
        </p:nvGrpSpPr>
        <p:grpSpPr bwMode="auto">
          <a:xfrm>
            <a:off x="6781800" y="3429000"/>
            <a:ext cx="2362200" cy="2347913"/>
            <a:chOff x="4272" y="2160"/>
            <a:chExt cx="1488" cy="1479"/>
          </a:xfrm>
        </p:grpSpPr>
        <p:sp>
          <p:nvSpPr>
            <p:cNvPr id="11293" name="Line 59"/>
            <p:cNvSpPr>
              <a:spLocks noChangeShapeType="1"/>
            </p:cNvSpPr>
            <p:nvPr/>
          </p:nvSpPr>
          <p:spPr bwMode="auto">
            <a:xfrm>
              <a:off x="4752" y="2160"/>
              <a:ext cx="528" cy="480"/>
            </a:xfrm>
            <a:prstGeom prst="line">
              <a:avLst/>
            </a:prstGeom>
            <a:noFill/>
            <a:ln w="25400">
              <a:solidFill>
                <a:srgbClr val="CC3300"/>
              </a:solidFill>
              <a:prstDash val="dash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294" name="Text Box 60"/>
            <p:cNvSpPr txBox="1">
              <a:spLocks noChangeArrowheads="1"/>
            </p:cNvSpPr>
            <p:nvPr/>
          </p:nvSpPr>
          <p:spPr bwMode="auto">
            <a:xfrm>
              <a:off x="4272" y="2880"/>
              <a:ext cx="96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993300"/>
                  </a:solidFill>
                </a:rPr>
                <a:t>Testosterone</a:t>
              </a:r>
            </a:p>
          </p:txBody>
        </p:sp>
        <p:sp>
          <p:nvSpPr>
            <p:cNvPr id="11295" name="Line 62"/>
            <p:cNvSpPr>
              <a:spLocks noChangeShapeType="1"/>
            </p:cNvSpPr>
            <p:nvPr/>
          </p:nvSpPr>
          <p:spPr bwMode="auto">
            <a:xfrm>
              <a:off x="4560" y="2256"/>
              <a:ext cx="96" cy="672"/>
            </a:xfrm>
            <a:prstGeom prst="line">
              <a:avLst/>
            </a:prstGeom>
            <a:noFill/>
            <a:ln w="25400">
              <a:solidFill>
                <a:srgbClr val="CC3300"/>
              </a:solidFill>
              <a:prstDash val="dash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296" name="Rectangle 63"/>
            <p:cNvSpPr>
              <a:spLocks noChangeArrowheads="1"/>
            </p:cNvSpPr>
            <p:nvPr/>
          </p:nvSpPr>
          <p:spPr bwMode="auto">
            <a:xfrm>
              <a:off x="5148" y="2640"/>
              <a:ext cx="61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993300"/>
                  </a:solidFill>
                </a:rPr>
                <a:t>Estrone</a:t>
              </a:r>
            </a:p>
          </p:txBody>
        </p:sp>
        <p:sp>
          <p:nvSpPr>
            <p:cNvPr id="11297" name="Rectangle 64"/>
            <p:cNvSpPr>
              <a:spLocks noChangeArrowheads="1"/>
            </p:cNvSpPr>
            <p:nvPr/>
          </p:nvSpPr>
          <p:spPr bwMode="auto">
            <a:xfrm>
              <a:off x="4944" y="3408"/>
              <a:ext cx="67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993300"/>
                  </a:solidFill>
                </a:rPr>
                <a:t>Estradiol</a:t>
              </a:r>
            </a:p>
          </p:txBody>
        </p:sp>
        <p:sp>
          <p:nvSpPr>
            <p:cNvPr id="11298" name="Line 65"/>
            <p:cNvSpPr>
              <a:spLocks noChangeShapeType="1"/>
            </p:cNvSpPr>
            <p:nvPr/>
          </p:nvSpPr>
          <p:spPr bwMode="auto">
            <a:xfrm flipH="1">
              <a:off x="5328" y="2880"/>
              <a:ext cx="96" cy="528"/>
            </a:xfrm>
            <a:prstGeom prst="line">
              <a:avLst/>
            </a:prstGeom>
            <a:noFill/>
            <a:ln w="25400">
              <a:solidFill>
                <a:srgbClr val="CC3300"/>
              </a:solidFill>
              <a:prstDash val="dash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299" name="Line 67"/>
            <p:cNvSpPr>
              <a:spLocks noChangeShapeType="1"/>
            </p:cNvSpPr>
            <p:nvPr/>
          </p:nvSpPr>
          <p:spPr bwMode="auto">
            <a:xfrm>
              <a:off x="4704" y="3072"/>
              <a:ext cx="432" cy="336"/>
            </a:xfrm>
            <a:prstGeom prst="line">
              <a:avLst/>
            </a:prstGeom>
            <a:noFill/>
            <a:ln w="25400">
              <a:solidFill>
                <a:srgbClr val="CC3300"/>
              </a:solidFill>
              <a:prstDash val="dash"/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2" name="Group 74"/>
          <p:cNvGrpSpPr>
            <a:grpSpLocks/>
          </p:cNvGrpSpPr>
          <p:nvPr/>
        </p:nvGrpSpPr>
        <p:grpSpPr bwMode="auto">
          <a:xfrm>
            <a:off x="6477000" y="3429000"/>
            <a:ext cx="2667000" cy="1905000"/>
            <a:chOff x="4080" y="2160"/>
            <a:chExt cx="1680" cy="1200"/>
          </a:xfrm>
        </p:grpSpPr>
        <p:sp>
          <p:nvSpPr>
            <p:cNvPr id="11289" name="Text Box 70"/>
            <p:cNvSpPr txBox="1">
              <a:spLocks noChangeArrowheads="1"/>
            </p:cNvSpPr>
            <p:nvPr/>
          </p:nvSpPr>
          <p:spPr bwMode="auto">
            <a:xfrm>
              <a:off x="4320" y="3168"/>
              <a:ext cx="64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/>
                <a:t>aromatase</a:t>
              </a:r>
            </a:p>
          </p:txBody>
        </p:sp>
        <p:sp>
          <p:nvSpPr>
            <p:cNvPr id="11290" name="Text Box 71"/>
            <p:cNvSpPr txBox="1">
              <a:spLocks noChangeArrowheads="1"/>
            </p:cNvSpPr>
            <p:nvPr/>
          </p:nvSpPr>
          <p:spPr bwMode="auto">
            <a:xfrm>
              <a:off x="4944" y="2160"/>
              <a:ext cx="64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/>
                <a:t>aromatase</a:t>
              </a:r>
            </a:p>
          </p:txBody>
        </p:sp>
        <p:sp>
          <p:nvSpPr>
            <p:cNvPr id="11291" name="Text Box 72"/>
            <p:cNvSpPr txBox="1">
              <a:spLocks noChangeArrowheads="1"/>
            </p:cNvSpPr>
            <p:nvPr/>
          </p:nvSpPr>
          <p:spPr bwMode="auto">
            <a:xfrm>
              <a:off x="5184" y="3072"/>
              <a:ext cx="57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/>
                <a:t>17</a:t>
              </a:r>
              <a:r>
                <a:rPr lang="el-GR" sz="1400">
                  <a:cs typeface="Arial" charset="0"/>
                </a:rPr>
                <a:t>β</a:t>
              </a:r>
              <a:r>
                <a:rPr lang="en-US" sz="1400">
                  <a:cs typeface="Arial" charset="0"/>
                </a:rPr>
                <a:t>HSD</a:t>
              </a:r>
              <a:endParaRPr lang="el-GR" sz="1400">
                <a:cs typeface="Arial" charset="0"/>
              </a:endParaRPr>
            </a:p>
          </p:txBody>
        </p:sp>
        <p:sp>
          <p:nvSpPr>
            <p:cNvPr id="11292" name="Text Box 73"/>
            <p:cNvSpPr txBox="1">
              <a:spLocks noChangeArrowheads="1"/>
            </p:cNvSpPr>
            <p:nvPr/>
          </p:nvSpPr>
          <p:spPr bwMode="auto">
            <a:xfrm>
              <a:off x="4080" y="2496"/>
              <a:ext cx="57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/>
                <a:t>17</a:t>
              </a:r>
              <a:r>
                <a:rPr lang="el-GR" sz="1400">
                  <a:cs typeface="Arial" charset="0"/>
                </a:rPr>
                <a:t>β</a:t>
              </a:r>
              <a:r>
                <a:rPr lang="en-US" sz="1400">
                  <a:cs typeface="Arial" charset="0"/>
                </a:rPr>
                <a:t>HSD</a:t>
              </a:r>
              <a:endParaRPr lang="el-GR" sz="1400">
                <a:cs typeface="Arial" charset="0"/>
              </a:endParaRPr>
            </a:p>
          </p:txBody>
        </p:sp>
      </p:grpSp>
      <p:grpSp>
        <p:nvGrpSpPr>
          <p:cNvPr id="13" name="Group 78"/>
          <p:cNvGrpSpPr>
            <a:grpSpLocks/>
          </p:cNvGrpSpPr>
          <p:nvPr/>
        </p:nvGrpSpPr>
        <p:grpSpPr bwMode="auto">
          <a:xfrm>
            <a:off x="4724400" y="2286000"/>
            <a:ext cx="2057400" cy="1066800"/>
            <a:chOff x="2976" y="1440"/>
            <a:chExt cx="1296" cy="672"/>
          </a:xfrm>
        </p:grpSpPr>
        <p:sp>
          <p:nvSpPr>
            <p:cNvPr id="11286" name="Text Box 56"/>
            <p:cNvSpPr txBox="1">
              <a:spLocks noChangeArrowheads="1"/>
            </p:cNvSpPr>
            <p:nvPr/>
          </p:nvSpPr>
          <p:spPr bwMode="auto">
            <a:xfrm>
              <a:off x="3792" y="1776"/>
              <a:ext cx="48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/>
                <a:t>3</a:t>
              </a:r>
              <a:r>
                <a:rPr lang="el-GR" sz="1400">
                  <a:cs typeface="Arial" charset="0"/>
                </a:rPr>
                <a:t>β</a:t>
              </a:r>
              <a:r>
                <a:rPr lang="en-US" sz="1400">
                  <a:cs typeface="Arial" charset="0"/>
                </a:rPr>
                <a:t>HSD</a:t>
              </a:r>
              <a:endParaRPr lang="el-GR" sz="1400">
                <a:cs typeface="Arial" charset="0"/>
              </a:endParaRPr>
            </a:p>
          </p:txBody>
        </p:sp>
        <p:sp>
          <p:nvSpPr>
            <p:cNvPr id="11287" name="Text Box 76"/>
            <p:cNvSpPr txBox="1">
              <a:spLocks noChangeArrowheads="1"/>
            </p:cNvSpPr>
            <p:nvPr/>
          </p:nvSpPr>
          <p:spPr bwMode="auto">
            <a:xfrm>
              <a:off x="2976" y="1920"/>
              <a:ext cx="76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/>
                <a:t>17,20-lyase</a:t>
              </a:r>
            </a:p>
          </p:txBody>
        </p:sp>
        <p:sp>
          <p:nvSpPr>
            <p:cNvPr id="11288" name="Text Box 77"/>
            <p:cNvSpPr txBox="1">
              <a:spLocks noChangeArrowheads="1"/>
            </p:cNvSpPr>
            <p:nvPr/>
          </p:nvSpPr>
          <p:spPr bwMode="auto">
            <a:xfrm>
              <a:off x="3024" y="1440"/>
              <a:ext cx="76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/>
                <a:t>17,20-lyase</a:t>
              </a:r>
            </a:p>
          </p:txBody>
        </p:sp>
      </p:grpSp>
      <p:grpSp>
        <p:nvGrpSpPr>
          <p:cNvPr id="14" name="Group 85"/>
          <p:cNvGrpSpPr>
            <a:grpSpLocks/>
          </p:cNvGrpSpPr>
          <p:nvPr/>
        </p:nvGrpSpPr>
        <p:grpSpPr bwMode="auto">
          <a:xfrm>
            <a:off x="2971800" y="3505200"/>
            <a:ext cx="1981200" cy="1539875"/>
            <a:chOff x="1872" y="2208"/>
            <a:chExt cx="1248" cy="970"/>
          </a:xfrm>
        </p:grpSpPr>
        <p:sp>
          <p:nvSpPr>
            <p:cNvPr id="11282" name="Line 44"/>
            <p:cNvSpPr>
              <a:spLocks noChangeShapeType="1"/>
            </p:cNvSpPr>
            <p:nvPr/>
          </p:nvSpPr>
          <p:spPr bwMode="auto">
            <a:xfrm>
              <a:off x="2448" y="2640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283" name="Line 45"/>
            <p:cNvSpPr>
              <a:spLocks noChangeShapeType="1"/>
            </p:cNvSpPr>
            <p:nvPr/>
          </p:nvSpPr>
          <p:spPr bwMode="auto">
            <a:xfrm>
              <a:off x="2448" y="2208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284" name="Text Box 79"/>
            <p:cNvSpPr txBox="1">
              <a:spLocks noChangeArrowheads="1"/>
            </p:cNvSpPr>
            <p:nvPr/>
          </p:nvSpPr>
          <p:spPr bwMode="auto">
            <a:xfrm>
              <a:off x="1872" y="2448"/>
              <a:ext cx="124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006666"/>
                  </a:solidFill>
                </a:rPr>
                <a:t>11-deoxycortisol</a:t>
              </a:r>
            </a:p>
          </p:txBody>
        </p:sp>
        <p:sp>
          <p:nvSpPr>
            <p:cNvPr id="11285" name="Text Box 80"/>
            <p:cNvSpPr txBox="1">
              <a:spLocks noChangeArrowheads="1"/>
            </p:cNvSpPr>
            <p:nvPr/>
          </p:nvSpPr>
          <p:spPr bwMode="auto">
            <a:xfrm>
              <a:off x="2064" y="2928"/>
              <a:ext cx="76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>
                  <a:solidFill>
                    <a:srgbClr val="006666"/>
                  </a:solidFill>
                </a:rPr>
                <a:t>Cortisol</a:t>
              </a:r>
            </a:p>
          </p:txBody>
        </p:sp>
      </p:grpSp>
      <p:grpSp>
        <p:nvGrpSpPr>
          <p:cNvPr id="15" name="Group 84"/>
          <p:cNvGrpSpPr>
            <a:grpSpLocks/>
          </p:cNvGrpSpPr>
          <p:nvPr/>
        </p:nvGrpSpPr>
        <p:grpSpPr bwMode="auto">
          <a:xfrm>
            <a:off x="3886200" y="3581400"/>
            <a:ext cx="1676400" cy="990600"/>
            <a:chOff x="2448" y="2256"/>
            <a:chExt cx="1056" cy="624"/>
          </a:xfrm>
        </p:grpSpPr>
        <p:sp>
          <p:nvSpPr>
            <p:cNvPr id="11280" name="Text Box 82"/>
            <p:cNvSpPr txBox="1">
              <a:spLocks noChangeArrowheads="1"/>
            </p:cNvSpPr>
            <p:nvPr/>
          </p:nvSpPr>
          <p:spPr bwMode="auto">
            <a:xfrm>
              <a:off x="2448" y="2256"/>
              <a:ext cx="91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/>
                <a:t>21-hydroxylase</a:t>
              </a:r>
            </a:p>
          </p:txBody>
        </p:sp>
        <p:sp>
          <p:nvSpPr>
            <p:cNvPr id="11281" name="Text Box 83"/>
            <p:cNvSpPr txBox="1">
              <a:spLocks noChangeArrowheads="1"/>
            </p:cNvSpPr>
            <p:nvPr/>
          </p:nvSpPr>
          <p:spPr bwMode="auto">
            <a:xfrm>
              <a:off x="2448" y="2688"/>
              <a:ext cx="105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/>
                <a:t>11</a:t>
              </a:r>
              <a:r>
                <a:rPr lang="el-GR" sz="1400">
                  <a:cs typeface="Arial" charset="0"/>
                </a:rPr>
                <a:t>β</a:t>
              </a:r>
              <a:r>
                <a:rPr lang="en-US" sz="1400">
                  <a:cs typeface="Arial" charset="0"/>
                </a:rPr>
                <a:t>-hydroxylase</a:t>
              </a:r>
              <a:endParaRPr lang="el-GR" sz="1400">
                <a:cs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Adrenal Dysfunction</a:t>
            </a:r>
            <a:br>
              <a:rPr lang="en-US" smtClean="0"/>
            </a:br>
            <a:endParaRPr lang="ar-SA" smtClean="0"/>
          </a:p>
        </p:txBody>
      </p:sp>
      <p:sp>
        <p:nvSpPr>
          <p:cNvPr id="31747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Decrease function</a:t>
            </a:r>
            <a:endParaRPr lang="ar-SA" smtClean="0"/>
          </a:p>
        </p:txBody>
      </p:sp>
      <p:sp>
        <p:nvSpPr>
          <p:cNvPr id="31749" name="Text Placeholder 7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smtClean="0"/>
              <a:t>Increase function</a:t>
            </a:r>
            <a:endParaRPr lang="ar-SA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1748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Adrenal insufficiency</a:t>
            </a:r>
          </a:p>
          <a:p>
            <a:r>
              <a:rPr lang="en-US" smtClean="0"/>
              <a:t>Low cortisol, aldestrone</a:t>
            </a:r>
          </a:p>
          <a:p>
            <a:r>
              <a:rPr lang="en-US" smtClean="0"/>
              <a:t>Eg Addison disease </a:t>
            </a:r>
            <a:endParaRPr lang="ar-SA" smtClean="0"/>
          </a:p>
        </p:txBody>
      </p:sp>
      <p:sp>
        <p:nvSpPr>
          <p:cNvPr id="31750" name="Content Placeholder 8"/>
          <p:cNvSpPr>
            <a:spLocks noGrp="1"/>
          </p:cNvSpPr>
          <p:nvPr>
            <p:ph sz="half" idx="4"/>
          </p:nvPr>
        </p:nvSpPr>
        <p:spPr/>
        <p:txBody>
          <a:bodyPr/>
          <a:lstStyle/>
          <a:p>
            <a:r>
              <a:rPr lang="en-US" smtClean="0"/>
              <a:t>Cushing syndrome</a:t>
            </a:r>
          </a:p>
          <a:p>
            <a:pPr>
              <a:buFontTx/>
              <a:buNone/>
            </a:pPr>
            <a:r>
              <a:rPr lang="en-US" smtClean="0"/>
              <a:t>          High Cortisol </a:t>
            </a:r>
          </a:p>
          <a:p>
            <a:r>
              <a:rPr lang="en-US" smtClean="0"/>
              <a:t>Hyperaldosteronism</a:t>
            </a:r>
          </a:p>
          <a:p>
            <a:pPr>
              <a:buFontTx/>
              <a:buNone/>
            </a:pPr>
            <a:r>
              <a:rPr lang="en-US" smtClean="0"/>
              <a:t>         High aldestrone</a:t>
            </a:r>
          </a:p>
          <a:p>
            <a:r>
              <a:rPr lang="en-US" smtClean="0"/>
              <a:t>Pheochromocytoma</a:t>
            </a:r>
          </a:p>
          <a:p>
            <a:pPr>
              <a:buFontTx/>
              <a:buNone/>
            </a:pPr>
            <a:r>
              <a:rPr lang="en-US" smtClean="0"/>
              <a:t>          High catecholamine</a:t>
            </a:r>
            <a:endParaRPr lang="ar-SA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7"/>
          <p:cNvSpPr>
            <a:spLocks noGrp="1"/>
          </p:cNvSpPr>
          <p:nvPr>
            <p:ph type="title"/>
          </p:nvPr>
        </p:nvSpPr>
        <p:spPr>
          <a:xfrm>
            <a:off x="228600" y="228600"/>
            <a:ext cx="7772400" cy="762000"/>
          </a:xfrm>
        </p:spPr>
        <p:txBody>
          <a:bodyPr>
            <a:normAutofit/>
          </a:bodyPr>
          <a:lstStyle/>
          <a:p>
            <a:r>
              <a:rPr lang="en-US" smtClean="0"/>
              <a:t>Causes of Adrenal insufficiency</a:t>
            </a:r>
            <a:endParaRPr lang="ar-SA" smtClean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2771" name="Content Placeholder 8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mtClean="0"/>
              <a:t>Congenital adrenal hyperplasia</a:t>
            </a:r>
          </a:p>
          <a:p>
            <a:r>
              <a:rPr lang="en-US" smtClean="0"/>
              <a:t>Addison disease</a:t>
            </a:r>
          </a:p>
          <a:p>
            <a:r>
              <a:rPr lang="en-US" smtClean="0"/>
              <a:t>Infection  (TB, sepsis)</a:t>
            </a:r>
          </a:p>
          <a:p>
            <a:r>
              <a:rPr lang="en-US" smtClean="0"/>
              <a:t>Adrenoleukodystrophy</a:t>
            </a:r>
          </a:p>
          <a:p>
            <a:endParaRPr lang="ar-SA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Primary adrenal insufficiency:</a:t>
            </a:r>
            <a:br>
              <a:rPr lang="en-US" smtClean="0"/>
            </a:br>
            <a:r>
              <a:rPr lang="en-US" smtClean="0"/>
              <a:t>Etiologies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0" y="1676400"/>
            <a:ext cx="2819400" cy="441166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z="2400" u="sng" smtClean="0"/>
              <a:t>Acquired</a:t>
            </a:r>
          </a:p>
          <a:p>
            <a:pPr eaLnBrk="1" hangingPunct="1"/>
            <a:r>
              <a:rPr lang="en-US" sz="2400" smtClean="0"/>
              <a:t>Autoimmune</a:t>
            </a:r>
          </a:p>
          <a:p>
            <a:pPr eaLnBrk="1" hangingPunct="1"/>
            <a:r>
              <a:rPr lang="en-US" sz="2400" smtClean="0"/>
              <a:t>AIDS</a:t>
            </a:r>
          </a:p>
          <a:p>
            <a:pPr eaLnBrk="1" hangingPunct="1"/>
            <a:r>
              <a:rPr lang="en-US" sz="2400" smtClean="0"/>
              <a:t>Tuberculosis</a:t>
            </a:r>
          </a:p>
          <a:p>
            <a:pPr eaLnBrk="1" hangingPunct="1"/>
            <a:r>
              <a:rPr lang="en-US" sz="2400" smtClean="0"/>
              <a:t>Bilateral injury</a:t>
            </a:r>
          </a:p>
          <a:p>
            <a:pPr lvl="1" eaLnBrk="1" hangingPunct="1"/>
            <a:r>
              <a:rPr lang="en-US" smtClean="0"/>
              <a:t>Hemorrhage</a:t>
            </a:r>
          </a:p>
          <a:p>
            <a:pPr lvl="1" eaLnBrk="1" hangingPunct="1"/>
            <a:r>
              <a:rPr lang="en-US" smtClean="0"/>
              <a:t>Necrosis</a:t>
            </a:r>
          </a:p>
          <a:p>
            <a:pPr lvl="1" eaLnBrk="1" hangingPunct="1"/>
            <a:r>
              <a:rPr lang="en-US" smtClean="0"/>
              <a:t>Metastasis</a:t>
            </a:r>
          </a:p>
          <a:p>
            <a:pPr eaLnBrk="1" hangingPunct="1"/>
            <a:r>
              <a:rPr lang="en-US" sz="2400" smtClean="0"/>
              <a:t>Idiopathic</a:t>
            </a:r>
          </a:p>
        </p:txBody>
      </p:sp>
      <p:sp>
        <p:nvSpPr>
          <p:cNvPr id="30724" name="Rectangle 4"/>
          <p:cNvSpPr>
            <a:spLocks noGrp="1" noChangeArrowheads="1"/>
          </p:cNvSpPr>
          <p:nvPr>
            <p:ph sz="quarter" idx="2"/>
          </p:nvPr>
        </p:nvSpPr>
        <p:spPr>
          <a:xfrm>
            <a:off x="2514600" y="1676400"/>
            <a:ext cx="3276600" cy="441166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z="2400" u="sng" smtClean="0"/>
              <a:t>Congenital</a:t>
            </a:r>
          </a:p>
          <a:p>
            <a:pPr eaLnBrk="1" hangingPunct="1"/>
            <a:r>
              <a:rPr lang="en-US" sz="2400" smtClean="0"/>
              <a:t>Congenital adrenal hyperplasia</a:t>
            </a:r>
          </a:p>
          <a:p>
            <a:pPr eaLnBrk="1" hangingPunct="1"/>
            <a:r>
              <a:rPr lang="en-US" sz="2400" smtClean="0"/>
              <a:t>Wolman disease</a:t>
            </a:r>
          </a:p>
          <a:p>
            <a:pPr eaLnBrk="1" hangingPunct="1"/>
            <a:r>
              <a:rPr lang="en-US" sz="2400" smtClean="0"/>
              <a:t>Adrenal hypoplasia congenita</a:t>
            </a:r>
          </a:p>
          <a:p>
            <a:pPr eaLnBrk="1" hangingPunct="1"/>
            <a:r>
              <a:rPr lang="en-US" sz="2400" smtClean="0"/>
              <a:t>Allgrove syndrome (AAA)</a:t>
            </a:r>
          </a:p>
        </p:txBody>
      </p:sp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5486400" y="1676400"/>
            <a:ext cx="3657600" cy="441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None/>
            </a:pPr>
            <a:r>
              <a:rPr lang="en-US" sz="2400" u="sng"/>
              <a:t>Syndromes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</a:pPr>
            <a:r>
              <a:rPr lang="en-US" sz="2400"/>
              <a:t>Adrenoleukodystrophy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</a:pPr>
            <a:r>
              <a:rPr lang="en-US" sz="2400"/>
              <a:t>Kearns-Sayre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</a:pPr>
            <a:r>
              <a:rPr lang="en-US" sz="2400"/>
              <a:t>Autoimmune polyglandular syndrome 1 (APS1)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</a:pPr>
            <a:r>
              <a:rPr lang="en-US" sz="2400"/>
              <a:t>APS2</a:t>
            </a:r>
          </a:p>
          <a:p>
            <a:pPr marL="692150" lvl="1" indent="-347663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</a:pPr>
            <a:endParaRPr lang="en-US" sz="22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4" grpId="0" build="p"/>
      <p:bldP spid="3072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Primary adrenal insufficiency:</a:t>
            </a:r>
            <a:br>
              <a:rPr lang="en-US" smtClean="0"/>
            </a:br>
            <a:r>
              <a:rPr lang="en-US" smtClean="0"/>
              <a:t>Etiologies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0" y="1676400"/>
            <a:ext cx="2819400" cy="441166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z="2400" u="sng" smtClean="0"/>
              <a:t>Acquired</a:t>
            </a:r>
          </a:p>
          <a:p>
            <a:pPr eaLnBrk="1" hangingPunct="1"/>
            <a:r>
              <a:rPr lang="en-US" sz="2400" b="1" smtClean="0">
                <a:solidFill>
                  <a:srgbClr val="990000"/>
                </a:solidFill>
              </a:rPr>
              <a:t>Autoimmune</a:t>
            </a:r>
          </a:p>
          <a:p>
            <a:pPr eaLnBrk="1" hangingPunct="1"/>
            <a:r>
              <a:rPr lang="en-US" sz="2400" smtClean="0"/>
              <a:t>AIDS</a:t>
            </a:r>
          </a:p>
          <a:p>
            <a:pPr eaLnBrk="1" hangingPunct="1"/>
            <a:r>
              <a:rPr lang="en-US" sz="2400" b="1" smtClean="0">
                <a:solidFill>
                  <a:srgbClr val="990000"/>
                </a:solidFill>
              </a:rPr>
              <a:t>Tuberculosis</a:t>
            </a:r>
          </a:p>
          <a:p>
            <a:pPr eaLnBrk="1" hangingPunct="1"/>
            <a:r>
              <a:rPr lang="en-US" sz="2400" smtClean="0"/>
              <a:t>Bilateral injury</a:t>
            </a:r>
          </a:p>
          <a:p>
            <a:pPr lvl="1" eaLnBrk="1" hangingPunct="1"/>
            <a:r>
              <a:rPr lang="en-US" b="1" smtClean="0">
                <a:solidFill>
                  <a:srgbClr val="990000"/>
                </a:solidFill>
              </a:rPr>
              <a:t>Hemorrhage</a:t>
            </a:r>
          </a:p>
          <a:p>
            <a:pPr lvl="1" eaLnBrk="1" hangingPunct="1"/>
            <a:r>
              <a:rPr lang="en-US" smtClean="0"/>
              <a:t>Necrosis</a:t>
            </a:r>
          </a:p>
          <a:p>
            <a:pPr lvl="1" eaLnBrk="1" hangingPunct="1"/>
            <a:r>
              <a:rPr lang="en-US" smtClean="0"/>
              <a:t>Metastasis</a:t>
            </a:r>
          </a:p>
          <a:p>
            <a:pPr eaLnBrk="1" hangingPunct="1"/>
            <a:r>
              <a:rPr lang="en-US" sz="2400" smtClean="0"/>
              <a:t>Idiopathic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Untitled-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17700" y="228600"/>
            <a:ext cx="5305425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Addison’s Disease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sz="2600" smtClean="0"/>
              <a:t>1</a:t>
            </a:r>
            <a:r>
              <a:rPr lang="en-US" sz="2600" baseline="30000" smtClean="0"/>
              <a:t>st</a:t>
            </a:r>
            <a:r>
              <a:rPr lang="en-US" sz="2600" smtClean="0"/>
              <a:t> described in 1855 by Dr. Thomas Addison</a:t>
            </a:r>
          </a:p>
          <a:p>
            <a:pPr eaLnBrk="1" hangingPunct="1"/>
            <a:r>
              <a:rPr lang="en-US" sz="2600" smtClean="0"/>
              <a:t>Refers to acquired primary adrenal insufficiency</a:t>
            </a:r>
          </a:p>
          <a:p>
            <a:pPr eaLnBrk="1" hangingPunct="1"/>
            <a:r>
              <a:rPr lang="en-US" sz="2600" smtClean="0"/>
              <a:t>Does not confer specific etiology</a:t>
            </a:r>
          </a:p>
          <a:p>
            <a:pPr lvl="1" eaLnBrk="1" hangingPunct="1"/>
            <a:r>
              <a:rPr lang="en-US" sz="2200" smtClean="0"/>
              <a:t>Usually autoimmune (~80%)</a:t>
            </a:r>
          </a:p>
        </p:txBody>
      </p:sp>
      <p:pic>
        <p:nvPicPr>
          <p:cNvPr id="16388" name="Picture 5" descr="Thomas Addison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724400" y="1752600"/>
            <a:ext cx="3278188" cy="47402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addison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Primary adrenal insufficiency:</a:t>
            </a:r>
            <a:br>
              <a:rPr lang="en-US" smtClean="0"/>
            </a:br>
            <a:r>
              <a:rPr lang="en-US" smtClean="0"/>
              <a:t>Symptoms</a:t>
            </a:r>
          </a:p>
        </p:txBody>
      </p:sp>
      <p:pic>
        <p:nvPicPr>
          <p:cNvPr id="18436" name="Picture 5" descr="Addison 1855 plt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33400" y="1524000"/>
            <a:ext cx="3587750" cy="5064125"/>
          </a:xfrm>
          <a:noFill/>
        </p:spPr>
      </p:pic>
      <p:sp>
        <p:nvSpPr>
          <p:cNvPr id="18435" name="Rectangle 3"/>
          <p:cNvSpPr>
            <a:spLocks noGrp="1" noChangeArrowheads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n-US" sz="2200" smtClean="0"/>
              <a:t>Fatigue</a:t>
            </a:r>
          </a:p>
          <a:p>
            <a:pPr eaLnBrk="1" hangingPunct="1"/>
            <a:r>
              <a:rPr lang="en-US" sz="2200" smtClean="0"/>
              <a:t>Weakness</a:t>
            </a:r>
          </a:p>
          <a:p>
            <a:pPr eaLnBrk="1" hangingPunct="1"/>
            <a:r>
              <a:rPr lang="en-US" sz="2200" smtClean="0"/>
              <a:t>Orthostatsis</a:t>
            </a:r>
          </a:p>
          <a:p>
            <a:pPr eaLnBrk="1" hangingPunct="1"/>
            <a:r>
              <a:rPr lang="en-US" sz="2200" smtClean="0"/>
              <a:t>Weight loss</a:t>
            </a:r>
          </a:p>
          <a:p>
            <a:pPr eaLnBrk="1" hangingPunct="1"/>
            <a:r>
              <a:rPr lang="en-US" sz="2200" smtClean="0"/>
              <a:t>Poor appetite</a:t>
            </a:r>
          </a:p>
          <a:p>
            <a:pPr eaLnBrk="1" hangingPunct="1"/>
            <a:r>
              <a:rPr lang="en-US" sz="2200" smtClean="0"/>
              <a:t>Neuropsychiatric</a:t>
            </a:r>
          </a:p>
          <a:p>
            <a:pPr lvl="1" eaLnBrk="1" hangingPunct="1"/>
            <a:r>
              <a:rPr lang="en-US" sz="2000" smtClean="0"/>
              <a:t>Apathy</a:t>
            </a:r>
          </a:p>
          <a:p>
            <a:pPr lvl="1" eaLnBrk="1" hangingPunct="1"/>
            <a:r>
              <a:rPr lang="en-US" sz="2000" smtClean="0"/>
              <a:t>Confusion</a:t>
            </a:r>
          </a:p>
          <a:p>
            <a:pPr eaLnBrk="1" hangingPunct="1"/>
            <a:r>
              <a:rPr lang="en-US" sz="2200" smtClean="0"/>
              <a:t>Nausea, vomiting</a:t>
            </a:r>
          </a:p>
          <a:p>
            <a:pPr eaLnBrk="1" hangingPunct="1"/>
            <a:r>
              <a:rPr lang="en-US" sz="2200" smtClean="0"/>
              <a:t>Abdominal pain </a:t>
            </a:r>
          </a:p>
          <a:p>
            <a:pPr eaLnBrk="1" hangingPunct="1"/>
            <a:r>
              <a:rPr lang="en-US" sz="2200" smtClean="0"/>
              <a:t>Salt craving</a:t>
            </a:r>
          </a:p>
          <a:p>
            <a:pPr eaLnBrk="1" hangingPunct="1"/>
            <a:endParaRPr lang="en-US" sz="22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7772400" cy="762000"/>
          </a:xfrm>
        </p:spPr>
        <p:txBody>
          <a:bodyPr/>
          <a:lstStyle/>
          <a:p>
            <a:pPr eaLnBrk="1" hangingPunct="1"/>
            <a:r>
              <a:rPr lang="en-US" sz="4000" smtClean="0"/>
              <a:t>Primary Adrenal Insufficiency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endParaRPr lang="en-US" sz="2800" b="1" smtClean="0"/>
          </a:p>
          <a:p>
            <a:pPr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endParaRPr lang="en-US" sz="2800" b="1" smtClean="0"/>
          </a:p>
          <a:p>
            <a:pPr eaLnBrk="1" hangingPunct="1">
              <a:lnSpc>
                <a:spcPct val="90000"/>
              </a:lnSpc>
              <a:buClr>
                <a:srgbClr val="FFFF00"/>
              </a:buClr>
              <a:buFont typeface="Wingdings" pitchFamily="2" charset="2"/>
              <a:buChar char="ü"/>
            </a:pPr>
            <a:r>
              <a:rPr lang="en-US" sz="2800" smtClean="0"/>
              <a:t>Hyperpigmentation</a:t>
            </a:r>
          </a:p>
          <a:p>
            <a:pPr eaLnBrk="1" hangingPunct="1">
              <a:lnSpc>
                <a:spcPct val="90000"/>
              </a:lnSpc>
              <a:buClr>
                <a:srgbClr val="FFFF00"/>
              </a:buClr>
              <a:buFont typeface="Wingdings" pitchFamily="2" charset="2"/>
              <a:buChar char="ü"/>
            </a:pPr>
            <a:r>
              <a:rPr lang="en-US" sz="2800" smtClean="0"/>
              <a:t>Dehydration</a:t>
            </a:r>
          </a:p>
          <a:p>
            <a:pPr eaLnBrk="1" hangingPunct="1">
              <a:lnSpc>
                <a:spcPct val="90000"/>
              </a:lnSpc>
              <a:buClr>
                <a:srgbClr val="FFFF00"/>
              </a:buClr>
              <a:buFont typeface="Wingdings" pitchFamily="2" charset="2"/>
              <a:buChar char="ü"/>
            </a:pPr>
            <a:r>
              <a:rPr lang="en-US" sz="2800" smtClean="0"/>
              <a:t>Hypotension </a:t>
            </a:r>
          </a:p>
          <a:p>
            <a:pPr eaLnBrk="1" hangingPunct="1">
              <a:lnSpc>
                <a:spcPct val="90000"/>
              </a:lnSpc>
              <a:buClr>
                <a:srgbClr val="FFFF00"/>
              </a:buClr>
              <a:buFont typeface="Wingdings" pitchFamily="2" charset="2"/>
              <a:buChar char="ü"/>
            </a:pPr>
            <a:r>
              <a:rPr lang="en-US" sz="2800" smtClean="0"/>
              <a:t>Hyperkalemia</a:t>
            </a:r>
          </a:p>
          <a:p>
            <a:pPr eaLnBrk="1" hangingPunct="1">
              <a:lnSpc>
                <a:spcPct val="90000"/>
              </a:lnSpc>
              <a:buClr>
                <a:srgbClr val="FFFF00"/>
              </a:buClr>
              <a:buFont typeface="Wingdings" pitchFamily="2" charset="2"/>
              <a:buChar char="ü"/>
            </a:pPr>
            <a:r>
              <a:rPr lang="en-US" sz="2800" smtClean="0"/>
              <a:t>Hyponatremia</a:t>
            </a:r>
          </a:p>
          <a:p>
            <a:pPr eaLnBrk="1" hangingPunct="1">
              <a:lnSpc>
                <a:spcPct val="90000"/>
              </a:lnSpc>
              <a:buClr>
                <a:srgbClr val="FFFF00"/>
              </a:buClr>
              <a:buFont typeface="Wingdings" pitchFamily="2" charset="2"/>
              <a:buChar char="ü"/>
            </a:pPr>
            <a:r>
              <a:rPr lang="en-US" sz="2800" smtClean="0"/>
              <a:t>Hypoglycemia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Adrenal Cortex</a:t>
            </a:r>
          </a:p>
        </p:txBody>
      </p:sp>
      <p:sp>
        <p:nvSpPr>
          <p:cNvPr id="7171" name="Text Box 12"/>
          <p:cNvSpPr txBox="1">
            <a:spLocks noChangeArrowheads="1"/>
          </p:cNvSpPr>
          <p:nvPr/>
        </p:nvSpPr>
        <p:spPr bwMode="auto">
          <a:xfrm>
            <a:off x="152400" y="1828800"/>
            <a:ext cx="51054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chemeClr val="accent1"/>
                </a:solidFill>
              </a:rPr>
              <a:t>Zona Glomerulosa: Mineralocorticoids</a:t>
            </a:r>
          </a:p>
          <a:p>
            <a:pPr>
              <a:spcBef>
                <a:spcPct val="50000"/>
              </a:spcBef>
            </a:pPr>
            <a:r>
              <a:rPr lang="en-US" sz="2000" b="1">
                <a:solidFill>
                  <a:schemeClr val="hlink"/>
                </a:solidFill>
              </a:rPr>
              <a:t>Zona Fasiculata: Glucocorticoids</a:t>
            </a:r>
          </a:p>
          <a:p>
            <a:pPr>
              <a:spcBef>
                <a:spcPct val="50000"/>
              </a:spcBef>
            </a:pPr>
            <a:r>
              <a:rPr lang="en-US" sz="2000" b="1">
                <a:solidFill>
                  <a:schemeClr val="tx2"/>
                </a:solidFill>
              </a:rPr>
              <a:t>Zona Reticularis: Androgens</a:t>
            </a:r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524000" y="2133600"/>
            <a:ext cx="7124700" cy="4076700"/>
            <a:chOff x="960" y="1344"/>
            <a:chExt cx="4488" cy="2568"/>
          </a:xfrm>
        </p:grpSpPr>
        <p:grpSp>
          <p:nvGrpSpPr>
            <p:cNvPr id="3" name="Group 14"/>
            <p:cNvGrpSpPr>
              <a:grpSpLocks/>
            </p:cNvGrpSpPr>
            <p:nvPr/>
          </p:nvGrpSpPr>
          <p:grpSpPr bwMode="auto">
            <a:xfrm>
              <a:off x="960" y="1344"/>
              <a:ext cx="4488" cy="2568"/>
              <a:chOff x="792" y="1200"/>
              <a:chExt cx="4488" cy="2568"/>
            </a:xfrm>
          </p:grpSpPr>
          <p:sp>
            <p:nvSpPr>
              <p:cNvPr id="7178" name="Freeform 8"/>
              <p:cNvSpPr>
                <a:spLocks/>
              </p:cNvSpPr>
              <p:nvPr/>
            </p:nvSpPr>
            <p:spPr bwMode="auto">
              <a:xfrm>
                <a:off x="792" y="1200"/>
                <a:ext cx="4488" cy="2568"/>
              </a:xfrm>
              <a:custGeom>
                <a:avLst/>
                <a:gdLst>
                  <a:gd name="T0" fmla="*/ 552 w 4488"/>
                  <a:gd name="T1" fmla="*/ 2448 h 2568"/>
                  <a:gd name="T2" fmla="*/ 3912 w 4488"/>
                  <a:gd name="T3" fmla="*/ 2448 h 2568"/>
                  <a:gd name="T4" fmla="*/ 4008 w 4488"/>
                  <a:gd name="T5" fmla="*/ 1728 h 2568"/>
                  <a:gd name="T6" fmla="*/ 2568 w 4488"/>
                  <a:gd name="T7" fmla="*/ 48 h 2568"/>
                  <a:gd name="T8" fmla="*/ 600 w 4488"/>
                  <a:gd name="T9" fmla="*/ 2016 h 2568"/>
                  <a:gd name="T10" fmla="*/ 552 w 4488"/>
                  <a:gd name="T11" fmla="*/ 2448 h 256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488"/>
                  <a:gd name="T19" fmla="*/ 0 h 2568"/>
                  <a:gd name="T20" fmla="*/ 4488 w 4488"/>
                  <a:gd name="T21" fmla="*/ 2568 h 256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488" h="2568">
                    <a:moveTo>
                      <a:pt x="552" y="2448"/>
                    </a:moveTo>
                    <a:cubicBezTo>
                      <a:pt x="1104" y="2520"/>
                      <a:pt x="3336" y="2568"/>
                      <a:pt x="3912" y="2448"/>
                    </a:cubicBezTo>
                    <a:cubicBezTo>
                      <a:pt x="4488" y="2328"/>
                      <a:pt x="4232" y="2128"/>
                      <a:pt x="4008" y="1728"/>
                    </a:cubicBezTo>
                    <a:cubicBezTo>
                      <a:pt x="3784" y="1328"/>
                      <a:pt x="3136" y="0"/>
                      <a:pt x="2568" y="48"/>
                    </a:cubicBezTo>
                    <a:cubicBezTo>
                      <a:pt x="2000" y="96"/>
                      <a:pt x="936" y="1616"/>
                      <a:pt x="600" y="2016"/>
                    </a:cubicBezTo>
                    <a:cubicBezTo>
                      <a:pt x="264" y="2416"/>
                      <a:pt x="0" y="2376"/>
                      <a:pt x="552" y="244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9" name="Freeform 9"/>
              <p:cNvSpPr>
                <a:spLocks/>
              </p:cNvSpPr>
              <p:nvPr/>
            </p:nvSpPr>
            <p:spPr bwMode="auto">
              <a:xfrm>
                <a:off x="1296" y="1728"/>
                <a:ext cx="3576" cy="1800"/>
              </a:xfrm>
              <a:custGeom>
                <a:avLst/>
                <a:gdLst>
                  <a:gd name="T0" fmla="*/ 552 w 4488"/>
                  <a:gd name="T1" fmla="*/ 2448 h 2568"/>
                  <a:gd name="T2" fmla="*/ 3912 w 4488"/>
                  <a:gd name="T3" fmla="*/ 2448 h 2568"/>
                  <a:gd name="T4" fmla="*/ 4008 w 4488"/>
                  <a:gd name="T5" fmla="*/ 1728 h 2568"/>
                  <a:gd name="T6" fmla="*/ 2568 w 4488"/>
                  <a:gd name="T7" fmla="*/ 48 h 2568"/>
                  <a:gd name="T8" fmla="*/ 600 w 4488"/>
                  <a:gd name="T9" fmla="*/ 2016 h 2568"/>
                  <a:gd name="T10" fmla="*/ 552 w 4488"/>
                  <a:gd name="T11" fmla="*/ 2448 h 256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488"/>
                  <a:gd name="T19" fmla="*/ 0 h 2568"/>
                  <a:gd name="T20" fmla="*/ 4488 w 4488"/>
                  <a:gd name="T21" fmla="*/ 2568 h 256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488" h="2568">
                    <a:moveTo>
                      <a:pt x="552" y="2448"/>
                    </a:moveTo>
                    <a:cubicBezTo>
                      <a:pt x="1104" y="2520"/>
                      <a:pt x="3336" y="2568"/>
                      <a:pt x="3912" y="2448"/>
                    </a:cubicBezTo>
                    <a:cubicBezTo>
                      <a:pt x="4488" y="2328"/>
                      <a:pt x="4232" y="2128"/>
                      <a:pt x="4008" y="1728"/>
                    </a:cubicBezTo>
                    <a:cubicBezTo>
                      <a:pt x="3784" y="1328"/>
                      <a:pt x="3136" y="0"/>
                      <a:pt x="2568" y="48"/>
                    </a:cubicBezTo>
                    <a:cubicBezTo>
                      <a:pt x="2000" y="96"/>
                      <a:pt x="936" y="1616"/>
                      <a:pt x="600" y="2016"/>
                    </a:cubicBezTo>
                    <a:cubicBezTo>
                      <a:pt x="264" y="2416"/>
                      <a:pt x="0" y="2376"/>
                      <a:pt x="552" y="2448"/>
                    </a:cubicBezTo>
                    <a:close/>
                  </a:path>
                </a:pathLst>
              </a:custGeom>
              <a:solidFill>
                <a:schemeClr val="hlink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0" name="Freeform 10"/>
              <p:cNvSpPr>
                <a:spLocks/>
              </p:cNvSpPr>
              <p:nvPr/>
            </p:nvSpPr>
            <p:spPr bwMode="auto">
              <a:xfrm>
                <a:off x="1632" y="2112"/>
                <a:ext cx="3024" cy="1272"/>
              </a:xfrm>
              <a:custGeom>
                <a:avLst/>
                <a:gdLst>
                  <a:gd name="T0" fmla="*/ 552 w 4488"/>
                  <a:gd name="T1" fmla="*/ 2448 h 2568"/>
                  <a:gd name="T2" fmla="*/ 3912 w 4488"/>
                  <a:gd name="T3" fmla="*/ 2448 h 2568"/>
                  <a:gd name="T4" fmla="*/ 4008 w 4488"/>
                  <a:gd name="T5" fmla="*/ 1728 h 2568"/>
                  <a:gd name="T6" fmla="*/ 2568 w 4488"/>
                  <a:gd name="T7" fmla="*/ 48 h 2568"/>
                  <a:gd name="T8" fmla="*/ 600 w 4488"/>
                  <a:gd name="T9" fmla="*/ 2016 h 2568"/>
                  <a:gd name="T10" fmla="*/ 552 w 4488"/>
                  <a:gd name="T11" fmla="*/ 2448 h 256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488"/>
                  <a:gd name="T19" fmla="*/ 0 h 2568"/>
                  <a:gd name="T20" fmla="*/ 4488 w 4488"/>
                  <a:gd name="T21" fmla="*/ 2568 h 256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488" h="2568">
                    <a:moveTo>
                      <a:pt x="552" y="2448"/>
                    </a:moveTo>
                    <a:cubicBezTo>
                      <a:pt x="1104" y="2520"/>
                      <a:pt x="3336" y="2568"/>
                      <a:pt x="3912" y="2448"/>
                    </a:cubicBezTo>
                    <a:cubicBezTo>
                      <a:pt x="4488" y="2328"/>
                      <a:pt x="4232" y="2128"/>
                      <a:pt x="4008" y="1728"/>
                    </a:cubicBezTo>
                    <a:cubicBezTo>
                      <a:pt x="3784" y="1328"/>
                      <a:pt x="3136" y="0"/>
                      <a:pt x="2568" y="48"/>
                    </a:cubicBezTo>
                    <a:cubicBezTo>
                      <a:pt x="2000" y="96"/>
                      <a:pt x="936" y="1616"/>
                      <a:pt x="600" y="2016"/>
                    </a:cubicBezTo>
                    <a:cubicBezTo>
                      <a:pt x="264" y="2416"/>
                      <a:pt x="0" y="2376"/>
                      <a:pt x="552" y="2448"/>
                    </a:cubicBezTo>
                    <a:close/>
                  </a:path>
                </a:pathLst>
              </a:custGeom>
              <a:solidFill>
                <a:schemeClr val="tx2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1" name="Freeform 11"/>
              <p:cNvSpPr>
                <a:spLocks/>
              </p:cNvSpPr>
              <p:nvPr/>
            </p:nvSpPr>
            <p:spPr bwMode="auto">
              <a:xfrm>
                <a:off x="2448" y="2448"/>
                <a:ext cx="1728" cy="696"/>
              </a:xfrm>
              <a:custGeom>
                <a:avLst/>
                <a:gdLst>
                  <a:gd name="T0" fmla="*/ 552 w 4488"/>
                  <a:gd name="T1" fmla="*/ 2448 h 2568"/>
                  <a:gd name="T2" fmla="*/ 3912 w 4488"/>
                  <a:gd name="T3" fmla="*/ 2448 h 2568"/>
                  <a:gd name="T4" fmla="*/ 4008 w 4488"/>
                  <a:gd name="T5" fmla="*/ 1728 h 2568"/>
                  <a:gd name="T6" fmla="*/ 2568 w 4488"/>
                  <a:gd name="T7" fmla="*/ 48 h 2568"/>
                  <a:gd name="T8" fmla="*/ 600 w 4488"/>
                  <a:gd name="T9" fmla="*/ 2016 h 2568"/>
                  <a:gd name="T10" fmla="*/ 552 w 4488"/>
                  <a:gd name="T11" fmla="*/ 2448 h 256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488"/>
                  <a:gd name="T19" fmla="*/ 0 h 2568"/>
                  <a:gd name="T20" fmla="*/ 4488 w 4488"/>
                  <a:gd name="T21" fmla="*/ 2568 h 256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488" h="2568">
                    <a:moveTo>
                      <a:pt x="552" y="2448"/>
                    </a:moveTo>
                    <a:cubicBezTo>
                      <a:pt x="1104" y="2520"/>
                      <a:pt x="3336" y="2568"/>
                      <a:pt x="3912" y="2448"/>
                    </a:cubicBezTo>
                    <a:cubicBezTo>
                      <a:pt x="4488" y="2328"/>
                      <a:pt x="4232" y="2128"/>
                      <a:pt x="4008" y="1728"/>
                    </a:cubicBezTo>
                    <a:cubicBezTo>
                      <a:pt x="3784" y="1328"/>
                      <a:pt x="3136" y="0"/>
                      <a:pt x="2568" y="48"/>
                    </a:cubicBezTo>
                    <a:cubicBezTo>
                      <a:pt x="2000" y="96"/>
                      <a:pt x="936" y="1616"/>
                      <a:pt x="600" y="2016"/>
                    </a:cubicBezTo>
                    <a:cubicBezTo>
                      <a:pt x="264" y="2416"/>
                      <a:pt x="0" y="2376"/>
                      <a:pt x="552" y="2448"/>
                    </a:cubicBezTo>
                    <a:close/>
                  </a:path>
                </a:pathLst>
              </a:custGeom>
              <a:solidFill>
                <a:srgbClr val="CC3300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7177" name="Text Box 15"/>
            <p:cNvSpPr txBox="1">
              <a:spLocks noChangeArrowheads="1"/>
            </p:cNvSpPr>
            <p:nvPr/>
          </p:nvSpPr>
          <p:spPr bwMode="auto">
            <a:xfrm>
              <a:off x="3216" y="2928"/>
              <a:ext cx="864" cy="250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/>
                <a:t>Medulla</a:t>
              </a:r>
            </a:p>
          </p:txBody>
        </p:sp>
      </p:grpSp>
      <p:sp>
        <p:nvSpPr>
          <p:cNvPr id="7173" name="Line 17"/>
          <p:cNvSpPr>
            <a:spLocks noChangeShapeType="1"/>
          </p:cNvSpPr>
          <p:nvPr/>
        </p:nvSpPr>
        <p:spPr bwMode="auto">
          <a:xfrm>
            <a:off x="4876800" y="2209800"/>
            <a:ext cx="457200" cy="609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174" name="Line 18"/>
          <p:cNvSpPr>
            <a:spLocks noChangeShapeType="1"/>
          </p:cNvSpPr>
          <p:nvPr/>
        </p:nvSpPr>
        <p:spPr bwMode="auto">
          <a:xfrm>
            <a:off x="4114800" y="2667000"/>
            <a:ext cx="685800" cy="990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175" name="Line 19"/>
          <p:cNvSpPr>
            <a:spLocks noChangeShapeType="1"/>
          </p:cNvSpPr>
          <p:nvPr/>
        </p:nvSpPr>
        <p:spPr bwMode="auto">
          <a:xfrm>
            <a:off x="3581400" y="3124200"/>
            <a:ext cx="990600" cy="1447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7772400" cy="762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3600" smtClean="0">
                <a:solidFill>
                  <a:srgbClr val="006600"/>
                </a:solidFill>
              </a:rPr>
              <a:t>Addisonian </a:t>
            </a:r>
            <a:r>
              <a:rPr lang="en-AU" sz="3600" smtClean="0">
                <a:solidFill>
                  <a:srgbClr val="006600"/>
                </a:solidFill>
              </a:rPr>
              <a:t>crisis  </a:t>
            </a:r>
            <a:r>
              <a:rPr lang="en-US" sz="3600" smtClean="0">
                <a:solidFill>
                  <a:srgbClr val="006600"/>
                </a:solidFill>
              </a:rPr>
              <a:t/>
            </a:r>
            <a:br>
              <a:rPr lang="en-US" sz="3600" smtClean="0">
                <a:solidFill>
                  <a:srgbClr val="006600"/>
                </a:solidFill>
              </a:rPr>
            </a:br>
            <a:endParaRPr lang="en-AU" sz="3600" smtClean="0"/>
          </a:p>
        </p:txBody>
      </p:sp>
      <p:sp>
        <p:nvSpPr>
          <p:cNvPr id="3993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AU" sz="2800" smtClean="0"/>
              <a:t>Life threatening complication</a:t>
            </a:r>
            <a:endParaRPr lang="en-US" sz="2800" smtClean="0"/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Severe </a:t>
            </a:r>
            <a:r>
              <a:rPr lang="en-AU" sz="2800" smtClean="0"/>
              <a:t> vomiting and diarrhoea</a:t>
            </a:r>
            <a:r>
              <a:rPr lang="en-US" sz="2800" smtClean="0"/>
              <a:t> </a:t>
            </a:r>
            <a:r>
              <a:rPr lang="en-AU" sz="2800" smtClean="0"/>
              <a:t>followed by dehydration</a:t>
            </a:r>
            <a:endParaRPr lang="en-US" sz="2800" smtClean="0"/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Low </a:t>
            </a:r>
            <a:r>
              <a:rPr lang="en-AU" sz="2800" smtClean="0"/>
              <a:t> blood pressure</a:t>
            </a:r>
            <a:r>
              <a:rPr lang="en-US" sz="2800" smtClean="0"/>
              <a:t> and shock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Hypoglycemia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Loss </a:t>
            </a:r>
            <a:r>
              <a:rPr lang="en-AU" sz="2800" smtClean="0"/>
              <a:t> of consciousness</a:t>
            </a:r>
            <a:endParaRPr lang="en-US" sz="2800" smtClean="0"/>
          </a:p>
          <a:p>
            <a:pPr eaLnBrk="1" hangingPunct="1">
              <a:lnSpc>
                <a:spcPct val="90000"/>
              </a:lnSpc>
            </a:pPr>
            <a:r>
              <a:rPr lang="en-US" sz="2800" smtClean="0">
                <a:solidFill>
                  <a:srgbClr val="006600"/>
                </a:solidFill>
              </a:rPr>
              <a:t>Treatment: IV fliuds+IV hydrocortisone</a:t>
            </a:r>
            <a:endParaRPr lang="en-AU" sz="280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AU" sz="2800" smtClean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Primary adrenal insufficiency:</a:t>
            </a:r>
            <a:br>
              <a:rPr lang="en-US" smtClean="0"/>
            </a:br>
            <a:r>
              <a:rPr lang="en-US" smtClean="0"/>
              <a:t>Physical findings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sz="2600" smtClean="0"/>
              <a:t>Hyperpigmentation</a:t>
            </a:r>
          </a:p>
          <a:p>
            <a:pPr eaLnBrk="1" hangingPunct="1"/>
            <a:r>
              <a:rPr lang="en-US" sz="2600" smtClean="0"/>
              <a:t>Hypotension</a:t>
            </a:r>
          </a:p>
          <a:p>
            <a:pPr eaLnBrk="1" hangingPunct="1"/>
            <a:r>
              <a:rPr lang="en-US" sz="2600" smtClean="0"/>
              <a:t>Orthostatic changes</a:t>
            </a:r>
          </a:p>
          <a:p>
            <a:pPr eaLnBrk="1" hangingPunct="1"/>
            <a:r>
              <a:rPr lang="en-US" sz="2600" smtClean="0"/>
              <a:t>Weak pulses</a:t>
            </a:r>
          </a:p>
          <a:p>
            <a:pPr eaLnBrk="1" hangingPunct="1"/>
            <a:r>
              <a:rPr lang="en-US" sz="2600" smtClean="0"/>
              <a:t>Shock</a:t>
            </a:r>
          </a:p>
          <a:p>
            <a:pPr eaLnBrk="1" hangingPunct="1"/>
            <a:r>
              <a:rPr lang="en-US" sz="2600" smtClean="0"/>
              <a:t>Loss of axillary/pubic hair (women)</a:t>
            </a:r>
          </a:p>
        </p:txBody>
      </p:sp>
      <p:pic>
        <p:nvPicPr>
          <p:cNvPr id="19460" name="Picture 5" descr="Addison 1855 plat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267200" y="1981200"/>
            <a:ext cx="4648200" cy="349091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Primary adrenal insufficiency:</a:t>
            </a:r>
            <a:br>
              <a:rPr lang="en-US" smtClean="0"/>
            </a:br>
            <a:r>
              <a:rPr lang="en-US" smtClean="0"/>
              <a:t>Physical findings</a:t>
            </a:r>
          </a:p>
        </p:txBody>
      </p:sp>
      <p:pic>
        <p:nvPicPr>
          <p:cNvPr id="20483" name="Picture 10" descr="emedicine Addison oral mucosa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 l="7143" r="3572"/>
          <a:stretch>
            <a:fillRect/>
          </a:stretch>
        </p:blipFill>
        <p:spPr>
          <a:xfrm>
            <a:off x="0" y="1938338"/>
            <a:ext cx="4648200" cy="3617912"/>
          </a:xfrm>
          <a:noFill/>
        </p:spPr>
      </p:pic>
      <p:pic>
        <p:nvPicPr>
          <p:cNvPr id="20484" name="Picture 11" descr="emedicine Addison scar pigment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 l="11111" r="12962"/>
          <a:stretch>
            <a:fillRect/>
          </a:stretch>
        </p:blipFill>
        <p:spPr>
          <a:xfrm>
            <a:off x="4953000" y="1905000"/>
            <a:ext cx="4191000" cy="364172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Primary adrenal insufficiency:</a:t>
            </a:r>
            <a:br>
              <a:rPr lang="en-US" smtClean="0"/>
            </a:br>
            <a:r>
              <a:rPr lang="en-US" smtClean="0"/>
              <a:t>Laboratory findings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Hyponatremia</a:t>
            </a:r>
          </a:p>
          <a:p>
            <a:pPr eaLnBrk="1" hangingPunct="1"/>
            <a:r>
              <a:rPr lang="en-US" smtClean="0"/>
              <a:t>Hyperkalemia</a:t>
            </a:r>
          </a:p>
          <a:p>
            <a:pPr eaLnBrk="1" hangingPunct="1"/>
            <a:r>
              <a:rPr lang="en-US" smtClean="0"/>
              <a:t>Hypoglycemia</a:t>
            </a:r>
          </a:p>
          <a:p>
            <a:pPr eaLnBrk="1" hangingPunct="1"/>
            <a:r>
              <a:rPr lang="en-US" smtClean="0"/>
              <a:t>Narrow cardiac silhouette on CXR</a:t>
            </a:r>
          </a:p>
          <a:p>
            <a:pPr eaLnBrk="1" hangingPunct="1"/>
            <a:r>
              <a:rPr lang="en-US" smtClean="0"/>
              <a:t>Low voltage EKG</a:t>
            </a:r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Primary adrenal insufficiency:</a:t>
            </a:r>
            <a:br>
              <a:rPr lang="en-US" smtClean="0"/>
            </a:br>
            <a:r>
              <a:rPr lang="en-US" smtClean="0"/>
              <a:t>Etiologies</a:t>
            </a:r>
          </a:p>
        </p:txBody>
      </p:sp>
      <p:sp>
        <p:nvSpPr>
          <p:cNvPr id="22531" name="Rectangle 4"/>
          <p:cNvSpPr>
            <a:spLocks noGrp="1" noChangeArrowheads="1"/>
          </p:cNvSpPr>
          <p:nvPr>
            <p:ph sz="quarter" idx="1"/>
          </p:nvPr>
        </p:nvSpPr>
        <p:spPr>
          <a:xfrm>
            <a:off x="2514600" y="1676400"/>
            <a:ext cx="3276600" cy="441166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z="2400" u="sng" smtClean="0"/>
              <a:t>Congenital</a:t>
            </a:r>
          </a:p>
          <a:p>
            <a:pPr eaLnBrk="1" hangingPunct="1"/>
            <a:r>
              <a:rPr lang="en-US" sz="2400" b="1" smtClean="0">
                <a:solidFill>
                  <a:srgbClr val="990000"/>
                </a:solidFill>
              </a:rPr>
              <a:t>Congenital adrenal hyperplasia</a:t>
            </a:r>
          </a:p>
          <a:p>
            <a:pPr eaLnBrk="1" hangingPunct="1"/>
            <a:r>
              <a:rPr lang="en-US" sz="2400" smtClean="0"/>
              <a:t>Wolman disease</a:t>
            </a:r>
          </a:p>
          <a:p>
            <a:pPr eaLnBrk="1" hangingPunct="1"/>
            <a:r>
              <a:rPr lang="en-US" sz="2400" smtClean="0"/>
              <a:t>Adrenal hypoplasia congenita</a:t>
            </a:r>
          </a:p>
          <a:p>
            <a:pPr eaLnBrk="1" hangingPunct="1"/>
            <a:r>
              <a:rPr lang="en-US" sz="2400" smtClean="0"/>
              <a:t>Allgrove syndrome (AAA)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Untitled-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844550"/>
            <a:ext cx="8382000" cy="516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04800"/>
            <a:ext cx="7772400" cy="762000"/>
          </a:xfrm>
        </p:spPr>
        <p:txBody>
          <a:bodyPr>
            <a:normAutofit/>
          </a:bodyPr>
          <a:lstStyle/>
          <a:p>
            <a:pPr eaLnBrk="1" hangingPunct="1"/>
            <a:r>
              <a:rPr lang="en-US" smtClean="0"/>
              <a:t>Congenital Adrenal Hyperplasia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smtClean="0"/>
              <a:t>The first case was described in 1865</a:t>
            </a:r>
          </a:p>
          <a:p>
            <a:pPr>
              <a:lnSpc>
                <a:spcPct val="90000"/>
              </a:lnSpc>
            </a:pPr>
            <a:r>
              <a:rPr lang="en-US" sz="2800" smtClean="0"/>
              <a:t>Family of inherited disorders of adrenal steroidogenesis</a:t>
            </a:r>
          </a:p>
          <a:p>
            <a:pPr>
              <a:lnSpc>
                <a:spcPct val="90000"/>
              </a:lnSpc>
            </a:pPr>
            <a:r>
              <a:rPr lang="en-US" sz="2800" smtClean="0"/>
              <a:t>Each disorder results from a deficiency of one of several enzymes necessary for steroid synthesis</a:t>
            </a:r>
          </a:p>
          <a:p>
            <a:pPr>
              <a:lnSpc>
                <a:spcPct val="90000"/>
              </a:lnSpc>
            </a:pPr>
            <a:r>
              <a:rPr lang="en-US" sz="2800" smtClean="0"/>
              <a:t>Autosomal Recessive (M=F)</a:t>
            </a:r>
            <a:endParaRPr lang="ar-SA" sz="2800" smtClean="0"/>
          </a:p>
          <a:p>
            <a:pPr>
              <a:lnSpc>
                <a:spcPct val="90000"/>
              </a:lnSpc>
            </a:pPr>
            <a:r>
              <a:rPr lang="en-US" sz="2800" smtClean="0"/>
              <a:t>21-hydroxylase </a:t>
            </a:r>
            <a:r>
              <a:rPr lang="en-US" sz="2800" smtClean="0">
                <a:sym typeface="Wingdings 3" pitchFamily="18" charset="2"/>
              </a:rPr>
              <a:t></a:t>
            </a:r>
            <a:r>
              <a:rPr lang="en-US" sz="2800" smtClean="0"/>
              <a:t> is the commonest form</a:t>
            </a:r>
          </a:p>
          <a:p>
            <a:pPr>
              <a:lnSpc>
                <a:spcPct val="90000"/>
              </a:lnSpc>
            </a:pPr>
            <a:endParaRPr lang="en-US" sz="2800" smtClean="0"/>
          </a:p>
          <a:p>
            <a:pPr>
              <a:lnSpc>
                <a:spcPct val="90000"/>
              </a:lnSpc>
            </a:pPr>
            <a:endParaRPr lang="en-US" sz="2800" smtClean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5" descr="imag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42975" y="1643051"/>
            <a:ext cx="3759200" cy="379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7" descr="imag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95850" y="1614488"/>
            <a:ext cx="3751263" cy="382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صر نائب للتاريخ 3"/>
          <p:cNvSpPr txBox="1">
            <a:spLocks noGrp="1"/>
          </p:cNvSpPr>
          <p:nvPr/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eaLnBrk="1" hangingPunct="1">
              <a:defRPr/>
            </a:pPr>
            <a:endParaRPr lang="en-US" sz="1200" dirty="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800225" y="277813"/>
            <a:ext cx="7343775" cy="10001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2900" b="1" dirty="0" smtClean="0">
                <a:solidFill>
                  <a:schemeClr val="hlink"/>
                </a:solidFill>
                <a:latin typeface="Monotype Corsiva" pitchFamily="66" charset="0"/>
                <a:cs typeface="Times New Roman" pitchFamily="18" charset="0"/>
              </a:rPr>
              <a:t>Phenotypic Spectrum of the</a:t>
            </a:r>
            <a:br>
              <a:rPr lang="en-US" sz="2900" b="1" dirty="0" smtClean="0">
                <a:solidFill>
                  <a:schemeClr val="hlink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en-US" sz="2900" b="1" dirty="0" smtClean="0">
                <a:solidFill>
                  <a:schemeClr val="hlink"/>
                </a:solidFill>
                <a:latin typeface="Monotype Corsiva" pitchFamily="66" charset="0"/>
                <a:cs typeface="Times New Roman" pitchFamily="18" charset="0"/>
              </a:rPr>
              <a:t>Congenital Adrenal </a:t>
            </a:r>
            <a:r>
              <a:rPr lang="en-US" sz="2900" b="1" dirty="0" err="1" smtClean="0">
                <a:solidFill>
                  <a:schemeClr val="hlink"/>
                </a:solidFill>
                <a:latin typeface="Monotype Corsiva" pitchFamily="66" charset="0"/>
                <a:cs typeface="Times New Roman" pitchFamily="18" charset="0"/>
              </a:rPr>
              <a:t>Hyperplasias</a:t>
            </a:r>
            <a:endParaRPr lang="en-US" sz="2900" b="1" dirty="0" smtClean="0">
              <a:solidFill>
                <a:schemeClr val="hlink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143000" y="1828800"/>
            <a:ext cx="7391400" cy="2468563"/>
            <a:chOff x="857" y="1536"/>
            <a:chExt cx="4491" cy="1555"/>
          </a:xfrm>
        </p:grpSpPr>
        <p:sp>
          <p:nvSpPr>
            <p:cNvPr id="27656" name="Rectangle 5"/>
            <p:cNvSpPr>
              <a:spLocks noChangeAspect="1" noChangeArrowheads="1"/>
            </p:cNvSpPr>
            <p:nvPr/>
          </p:nvSpPr>
          <p:spPr bwMode="auto">
            <a:xfrm>
              <a:off x="857" y="1536"/>
              <a:ext cx="4491" cy="1555"/>
            </a:xfrm>
            <a:prstGeom prst="rect">
              <a:avLst/>
            </a:prstGeom>
            <a:solidFill>
              <a:srgbClr val="DDDDDD"/>
            </a:solidFill>
            <a:ln w="38100">
              <a:solidFill>
                <a:srgbClr val="FFFF66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ar-SA" altLang="en-US" sz="1400">
                <a:solidFill>
                  <a:schemeClr val="accent2"/>
                </a:solidFill>
              </a:endParaRPr>
            </a:p>
          </p:txBody>
        </p:sp>
        <p:sp>
          <p:nvSpPr>
            <p:cNvPr id="27657" name="Text Box 6"/>
            <p:cNvSpPr txBox="1">
              <a:spLocks noChangeAspect="1" noChangeArrowheads="1"/>
            </p:cNvSpPr>
            <p:nvPr/>
          </p:nvSpPr>
          <p:spPr bwMode="auto">
            <a:xfrm>
              <a:off x="1088" y="1603"/>
              <a:ext cx="899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en-US" sz="2000" b="1">
                  <a:solidFill>
                    <a:srgbClr val="0000FF"/>
                  </a:solidFill>
                </a:rPr>
                <a:t>Salt-losing</a:t>
              </a:r>
            </a:p>
          </p:txBody>
        </p:sp>
        <p:sp>
          <p:nvSpPr>
            <p:cNvPr id="27658" name="Text Box 7"/>
            <p:cNvSpPr txBox="1">
              <a:spLocks noChangeAspect="1" noChangeArrowheads="1"/>
            </p:cNvSpPr>
            <p:nvPr/>
          </p:nvSpPr>
          <p:spPr bwMode="auto">
            <a:xfrm>
              <a:off x="2339" y="1603"/>
              <a:ext cx="128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en-US" sz="2000" b="1">
                  <a:solidFill>
                    <a:srgbClr val="0000FF"/>
                  </a:solidFill>
                </a:rPr>
                <a:t>Simple virilizing</a:t>
              </a:r>
            </a:p>
          </p:txBody>
        </p:sp>
        <p:sp>
          <p:nvSpPr>
            <p:cNvPr id="27659" name="Text Box 8"/>
            <p:cNvSpPr txBox="1">
              <a:spLocks noChangeAspect="1" noChangeArrowheads="1"/>
            </p:cNvSpPr>
            <p:nvPr/>
          </p:nvSpPr>
          <p:spPr bwMode="auto">
            <a:xfrm>
              <a:off x="3989" y="1607"/>
              <a:ext cx="110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en-US" sz="2000" b="1">
                  <a:solidFill>
                    <a:srgbClr val="0000FF"/>
                  </a:solidFill>
                </a:rPr>
                <a:t>Non-classical</a:t>
              </a:r>
            </a:p>
          </p:txBody>
        </p:sp>
        <p:sp>
          <p:nvSpPr>
            <p:cNvPr id="27660" name="AutoShape 9"/>
            <p:cNvSpPr>
              <a:spLocks noChangeAspect="1" noChangeArrowheads="1"/>
            </p:cNvSpPr>
            <p:nvPr/>
          </p:nvSpPr>
          <p:spPr bwMode="auto">
            <a:xfrm>
              <a:off x="1085" y="2011"/>
              <a:ext cx="4145" cy="734"/>
            </a:xfrm>
            <a:prstGeom prst="leftRightArrow">
              <a:avLst>
                <a:gd name="adj1" fmla="val 50000"/>
                <a:gd name="adj2" fmla="val 112943"/>
              </a:avLst>
            </a:prstGeom>
            <a:solidFill>
              <a:srgbClr val="0099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ar-SA" altLang="en-US" sz="2400"/>
            </a:p>
          </p:txBody>
        </p:sp>
        <p:sp>
          <p:nvSpPr>
            <p:cNvPr id="7178" name="Text Box 10"/>
            <p:cNvSpPr txBox="1">
              <a:spLocks noChangeAspect="1" noChangeArrowheads="1"/>
            </p:cNvSpPr>
            <p:nvPr/>
          </p:nvSpPr>
          <p:spPr bwMode="auto">
            <a:xfrm>
              <a:off x="2381" y="2195"/>
              <a:ext cx="1514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tx2"/>
              </a:outerShdw>
            </a:effectLst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32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SPECTRUM</a:t>
              </a:r>
            </a:p>
          </p:txBody>
        </p:sp>
      </p:grpSp>
      <p:sp>
        <p:nvSpPr>
          <p:cNvPr id="27653" name="Rectangle 12"/>
          <p:cNvSpPr>
            <a:spLocks noChangeArrowheads="1"/>
          </p:cNvSpPr>
          <p:nvPr/>
        </p:nvSpPr>
        <p:spPr bwMode="auto">
          <a:xfrm>
            <a:off x="990600" y="4495800"/>
            <a:ext cx="28860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1" hangingPunct="1"/>
            <a:r>
              <a:rPr lang="en-US" altLang="en-US" dirty="0">
                <a:solidFill>
                  <a:srgbClr val="FF0000"/>
                </a:solidFill>
              </a:rPr>
              <a:t>Newborn Ambiguous genitalia</a:t>
            </a:r>
            <a:r>
              <a:rPr lang="ar-SA" altLang="en-US" dirty="0">
                <a:solidFill>
                  <a:srgbClr val="FF0000"/>
                </a:solidFill>
              </a:rPr>
              <a:t>                    </a:t>
            </a:r>
            <a:endParaRPr lang="en-US" altLang="en-US" dirty="0">
              <a:solidFill>
                <a:srgbClr val="FF0000"/>
              </a:solidFill>
            </a:endParaRPr>
          </a:p>
          <a:p>
            <a:pPr algn="r" eaLnBrk="1" hangingPunct="1"/>
            <a:r>
              <a:rPr lang="en-US" altLang="en-US" dirty="0">
                <a:solidFill>
                  <a:srgbClr val="FF0000"/>
                </a:solidFill>
              </a:rPr>
              <a:t>Salt loss</a:t>
            </a:r>
            <a:r>
              <a:rPr lang="ar-SA" altLang="en-US" dirty="0">
                <a:solidFill>
                  <a:srgbClr val="FF0000"/>
                </a:solidFill>
              </a:rPr>
              <a:t>                    </a:t>
            </a:r>
            <a:endParaRPr lang="en-US" altLang="en-US" dirty="0">
              <a:solidFill>
                <a:srgbClr val="FF0000"/>
              </a:solidFill>
            </a:endParaRPr>
          </a:p>
          <a:p>
            <a:pPr algn="r" eaLnBrk="1" hangingPunct="1"/>
            <a:r>
              <a:rPr lang="en-US" altLang="en-US" dirty="0">
                <a:solidFill>
                  <a:srgbClr val="FF0000"/>
                </a:solidFill>
              </a:rPr>
              <a:t>Failure to thrive</a:t>
            </a:r>
            <a:r>
              <a:rPr lang="ar-SA" altLang="en-US" dirty="0">
                <a:solidFill>
                  <a:srgbClr val="FF0000"/>
                </a:solidFill>
              </a:rPr>
              <a:t>         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27654" name="Rectangle 13"/>
          <p:cNvSpPr>
            <a:spLocks noChangeArrowheads="1"/>
          </p:cNvSpPr>
          <p:nvPr/>
        </p:nvSpPr>
        <p:spPr bwMode="auto">
          <a:xfrm>
            <a:off x="4114800" y="4495800"/>
            <a:ext cx="22860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en-US" dirty="0">
                <a:solidFill>
                  <a:schemeClr val="hlink"/>
                </a:solidFill>
              </a:rPr>
              <a:t>Young child</a:t>
            </a:r>
          </a:p>
          <a:p>
            <a:pPr eaLnBrk="1" hangingPunct="1"/>
            <a:r>
              <a:rPr lang="en-US" altLang="en-US" dirty="0">
                <a:solidFill>
                  <a:schemeClr val="hlink"/>
                </a:solidFill>
              </a:rPr>
              <a:t>Premature </a:t>
            </a:r>
            <a:r>
              <a:rPr lang="en-US" altLang="en-US" dirty="0" err="1">
                <a:solidFill>
                  <a:schemeClr val="hlink"/>
                </a:solidFill>
              </a:rPr>
              <a:t>pubarche</a:t>
            </a:r>
            <a:endParaRPr lang="en-US" altLang="en-US" dirty="0">
              <a:solidFill>
                <a:schemeClr val="hlink"/>
              </a:solidFill>
            </a:endParaRPr>
          </a:p>
          <a:p>
            <a:pPr eaLnBrk="1" hangingPunct="1"/>
            <a:r>
              <a:rPr lang="en-US" altLang="en-US" dirty="0">
                <a:solidFill>
                  <a:schemeClr val="hlink"/>
                </a:solidFill>
              </a:rPr>
              <a:t>Advanced bone age</a:t>
            </a:r>
          </a:p>
        </p:txBody>
      </p:sp>
      <p:sp>
        <p:nvSpPr>
          <p:cNvPr id="27655" name="Rectangle 14"/>
          <p:cNvSpPr>
            <a:spLocks noChangeArrowheads="1"/>
          </p:cNvSpPr>
          <p:nvPr/>
        </p:nvSpPr>
        <p:spPr bwMode="auto">
          <a:xfrm>
            <a:off x="6781800" y="4343400"/>
            <a:ext cx="236220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en-US" dirty="0">
                <a:solidFill>
                  <a:srgbClr val="006600"/>
                </a:solidFill>
              </a:rPr>
              <a:t>Adolescent/adult</a:t>
            </a:r>
          </a:p>
          <a:p>
            <a:pPr eaLnBrk="1" hangingPunct="1"/>
            <a:r>
              <a:rPr lang="en-US" altLang="en-US" dirty="0">
                <a:solidFill>
                  <a:srgbClr val="006600"/>
                </a:solidFill>
              </a:rPr>
              <a:t>Female</a:t>
            </a:r>
          </a:p>
          <a:p>
            <a:pPr eaLnBrk="1" hangingPunct="1"/>
            <a:r>
              <a:rPr lang="en-US" altLang="en-US" dirty="0" err="1">
                <a:solidFill>
                  <a:srgbClr val="006600"/>
                </a:solidFill>
              </a:rPr>
              <a:t>Hirsutism</a:t>
            </a:r>
            <a:endParaRPr lang="en-US" altLang="en-US" dirty="0">
              <a:solidFill>
                <a:srgbClr val="006600"/>
              </a:solidFill>
            </a:endParaRPr>
          </a:p>
          <a:p>
            <a:pPr eaLnBrk="1" hangingPunct="1"/>
            <a:r>
              <a:rPr lang="en-US" altLang="en-US" dirty="0">
                <a:solidFill>
                  <a:srgbClr val="006600"/>
                </a:solidFill>
              </a:rPr>
              <a:t>Irregular menses</a:t>
            </a:r>
          </a:p>
          <a:p>
            <a:pPr eaLnBrk="1" hangingPunct="1"/>
            <a:r>
              <a:rPr lang="en-US" altLang="en-US" dirty="0">
                <a:solidFill>
                  <a:srgbClr val="006600"/>
                </a:solidFill>
              </a:rPr>
              <a:t>Infertility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4"/>
          <p:cNvSpPr txBox="1">
            <a:spLocks noChangeArrowheads="1"/>
          </p:cNvSpPr>
          <p:nvPr/>
        </p:nvSpPr>
        <p:spPr bwMode="auto">
          <a:xfrm>
            <a:off x="323850" y="288925"/>
            <a:ext cx="8591550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000000"/>
                </a:solidFill>
              </a:rPr>
              <a:t>                                                      </a:t>
            </a:r>
            <a:r>
              <a:rPr lang="en-US" altLang="en-US" b="1" i="1" dirty="0">
                <a:solidFill>
                  <a:srgbClr val="000000"/>
                </a:solidFill>
              </a:rPr>
              <a:t>Clinical features</a:t>
            </a:r>
          </a:p>
          <a:p>
            <a:pPr eaLnBrk="1" hangingPunct="1">
              <a:spcBef>
                <a:spcPct val="50000"/>
              </a:spcBef>
            </a:pPr>
            <a:endParaRPr lang="en-US" altLang="en-US" b="1" i="1" dirty="0">
              <a:solidFill>
                <a:srgbClr val="000000"/>
              </a:solidFill>
            </a:endParaRP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US" altLang="en-US" b="1" dirty="0">
                <a:solidFill>
                  <a:srgbClr val="000000"/>
                </a:solidFill>
              </a:rPr>
              <a:t>  </a:t>
            </a:r>
            <a:r>
              <a:rPr lang="en-US" altLang="en-US" b="1" dirty="0" err="1">
                <a:solidFill>
                  <a:srgbClr val="000000"/>
                </a:solidFill>
              </a:rPr>
              <a:t>Aldosterone</a:t>
            </a:r>
            <a:r>
              <a:rPr lang="en-US" altLang="en-US" b="1" dirty="0">
                <a:solidFill>
                  <a:srgbClr val="000000"/>
                </a:solidFill>
              </a:rPr>
              <a:t> and </a:t>
            </a:r>
            <a:r>
              <a:rPr lang="en-US" altLang="en-US" b="1" dirty="0" err="1">
                <a:solidFill>
                  <a:srgbClr val="000000"/>
                </a:solidFill>
              </a:rPr>
              <a:t>Cortisol</a:t>
            </a:r>
            <a:r>
              <a:rPr lang="en-US" altLang="en-US" b="1" dirty="0">
                <a:solidFill>
                  <a:srgbClr val="000000"/>
                </a:solidFill>
              </a:rPr>
              <a:t> Deficiency: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None/>
            </a:pPr>
            <a:endParaRPr lang="en-US" altLang="en-US" b="1" dirty="0">
              <a:solidFill>
                <a:srgbClr val="000000"/>
              </a:solidFill>
            </a:endParaRPr>
          </a:p>
          <a:p>
            <a:pPr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en-US" altLang="en-US" b="1" dirty="0">
                <a:solidFill>
                  <a:srgbClr val="000000"/>
                </a:solidFill>
              </a:rPr>
              <a:t>     approx. at 2 weeks of life </a:t>
            </a:r>
            <a:r>
              <a:rPr lang="en-US" altLang="en-US" b="1" dirty="0" smtClean="0">
                <a:solidFill>
                  <a:srgbClr val="000000"/>
                </a:solidFill>
              </a:rPr>
              <a:t>: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None/>
            </a:pPr>
            <a:endParaRPr lang="en-US" altLang="en-US" b="1" dirty="0">
              <a:solidFill>
                <a:srgbClr val="000000"/>
              </a:solidFill>
            </a:endParaRPr>
          </a:p>
          <a:p>
            <a:pPr marL="342900" indent="-342900" eaLnBrk="1" hangingPunct="1">
              <a:spcBef>
                <a:spcPct val="50000"/>
              </a:spcBef>
              <a:buFont typeface="Wingdings" pitchFamily="2" charset="2"/>
              <a:buChar char="q"/>
            </a:pPr>
            <a:r>
              <a:rPr lang="en-US" altLang="en-US" b="1" dirty="0">
                <a:solidFill>
                  <a:srgbClr val="000000"/>
                </a:solidFill>
              </a:rPr>
              <a:t>         </a:t>
            </a:r>
            <a:r>
              <a:rPr lang="en-US" altLang="en-US" b="1" dirty="0" smtClean="0">
                <a:solidFill>
                  <a:srgbClr val="000000"/>
                </a:solidFill>
              </a:rPr>
              <a:t>  </a:t>
            </a:r>
            <a:r>
              <a:rPr lang="en-US" altLang="en-US" b="1" dirty="0">
                <a:solidFill>
                  <a:srgbClr val="000000"/>
                </a:solidFill>
              </a:rPr>
              <a:t>Wt loss</a:t>
            </a:r>
          </a:p>
          <a:p>
            <a:pPr marL="342900" indent="-342900" eaLnBrk="1" hangingPunct="1">
              <a:spcBef>
                <a:spcPct val="50000"/>
              </a:spcBef>
              <a:buFont typeface="Wingdings" pitchFamily="2" charset="2"/>
              <a:buChar char="q"/>
            </a:pPr>
            <a:r>
              <a:rPr lang="en-US" altLang="en-US" b="1" dirty="0">
                <a:solidFill>
                  <a:srgbClr val="000000"/>
                </a:solidFill>
              </a:rPr>
              <a:t>         </a:t>
            </a:r>
            <a:r>
              <a:rPr lang="en-US" altLang="en-US" b="1" dirty="0" err="1" smtClean="0">
                <a:solidFill>
                  <a:srgbClr val="000000"/>
                </a:solidFill>
              </a:rPr>
              <a:t>hyponatremia</a:t>
            </a:r>
            <a:endParaRPr lang="en-US" altLang="en-US" b="1" dirty="0">
              <a:solidFill>
                <a:srgbClr val="000000"/>
              </a:solidFill>
            </a:endParaRPr>
          </a:p>
          <a:p>
            <a:pPr marL="342900" indent="-342900" eaLnBrk="1" hangingPunct="1">
              <a:spcBef>
                <a:spcPct val="50000"/>
              </a:spcBef>
              <a:buFont typeface="Wingdings" pitchFamily="2" charset="2"/>
              <a:buChar char="q"/>
            </a:pPr>
            <a:r>
              <a:rPr lang="en-US" altLang="en-US" b="1" dirty="0">
                <a:solidFill>
                  <a:srgbClr val="000000"/>
                </a:solidFill>
              </a:rPr>
              <a:t>         </a:t>
            </a:r>
            <a:r>
              <a:rPr lang="en-US" altLang="en-US" b="1" dirty="0" err="1" smtClean="0">
                <a:solidFill>
                  <a:srgbClr val="000000"/>
                </a:solidFill>
              </a:rPr>
              <a:t>hyperkalemia</a:t>
            </a:r>
            <a:endParaRPr lang="en-US" altLang="en-US" b="1" dirty="0">
              <a:solidFill>
                <a:srgbClr val="000000"/>
              </a:solidFill>
            </a:endParaRPr>
          </a:p>
          <a:p>
            <a:pPr marL="342900" indent="-342900" eaLnBrk="1" hangingPunct="1">
              <a:spcBef>
                <a:spcPct val="50000"/>
              </a:spcBef>
              <a:buFont typeface="Wingdings" pitchFamily="2" charset="2"/>
              <a:buChar char="q"/>
            </a:pPr>
            <a:r>
              <a:rPr lang="en-US" altLang="en-US" b="1" dirty="0">
                <a:solidFill>
                  <a:srgbClr val="000000"/>
                </a:solidFill>
              </a:rPr>
              <a:t>         </a:t>
            </a:r>
            <a:r>
              <a:rPr lang="en-US" altLang="en-US" b="1" dirty="0" smtClean="0">
                <a:solidFill>
                  <a:srgbClr val="000000"/>
                </a:solidFill>
              </a:rPr>
              <a:t>hypoglycemia</a:t>
            </a:r>
            <a:endParaRPr lang="en-US" altLang="en-US" b="1" dirty="0">
              <a:solidFill>
                <a:srgbClr val="000000"/>
              </a:solidFill>
            </a:endParaRPr>
          </a:p>
          <a:p>
            <a:pPr marL="342900" indent="-342900" eaLnBrk="1" hangingPunct="1">
              <a:spcBef>
                <a:spcPct val="50000"/>
              </a:spcBef>
              <a:buFont typeface="Wingdings" pitchFamily="2" charset="2"/>
              <a:buChar char="q"/>
            </a:pPr>
            <a:r>
              <a:rPr lang="en-US" altLang="en-US" b="1" dirty="0">
                <a:solidFill>
                  <a:srgbClr val="000000"/>
                </a:solidFill>
              </a:rPr>
              <a:t>         </a:t>
            </a:r>
            <a:r>
              <a:rPr lang="en-US" altLang="en-US" b="1" dirty="0" smtClean="0">
                <a:solidFill>
                  <a:srgbClr val="000000"/>
                </a:solidFill>
              </a:rPr>
              <a:t>hypotension</a:t>
            </a:r>
          </a:p>
          <a:p>
            <a:pPr marL="342900" indent="-342900" eaLnBrk="1" hangingPunct="1">
              <a:spcBef>
                <a:spcPct val="50000"/>
              </a:spcBef>
              <a:buFont typeface="Wingdings" pitchFamily="2" charset="2"/>
              <a:buChar char="q"/>
            </a:pPr>
            <a:r>
              <a:rPr lang="en-US" altLang="en-US" b="1" dirty="0" smtClean="0">
                <a:solidFill>
                  <a:srgbClr val="000000"/>
                </a:solidFill>
              </a:rPr>
              <a:t>            others:</a:t>
            </a:r>
            <a:endParaRPr lang="en-US" altLang="en-US" b="1" dirty="0">
              <a:solidFill>
                <a:srgbClr val="000000"/>
              </a:solidFill>
            </a:endParaRPr>
          </a:p>
          <a:p>
            <a:pPr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en-US" altLang="en-US" b="1" dirty="0">
                <a:solidFill>
                  <a:srgbClr val="000000"/>
                </a:solidFill>
              </a:rPr>
              <a:t>         -   vomiting,  dehydration , poor feeding &amp; weakness </a:t>
            </a:r>
            <a:r>
              <a:rPr lang="ar-SA" altLang="en-US" b="1" dirty="0">
                <a:solidFill>
                  <a:srgbClr val="000000"/>
                </a:solidFill>
              </a:rPr>
              <a:t>  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ar-SA" altLang="en-US" b="1" dirty="0">
                <a:solidFill>
                  <a:srgbClr val="000000"/>
                </a:solidFill>
              </a:rPr>
              <a:t>         </a:t>
            </a:r>
            <a:r>
              <a:rPr lang="en-US" altLang="en-US" b="1" dirty="0">
                <a:solidFill>
                  <a:srgbClr val="000000"/>
                </a:solidFill>
              </a:rPr>
              <a:t>-  if no treatment </a:t>
            </a:r>
            <a:r>
              <a:rPr lang="en-US" altLang="en-US" b="1" dirty="0">
                <a:solidFill>
                  <a:srgbClr val="000000"/>
                </a:solidFill>
                <a:sym typeface="Wingdings" pitchFamily="2" charset="2"/>
              </a:rPr>
              <a:t> </a:t>
            </a:r>
            <a:r>
              <a:rPr lang="en-US" altLang="en-US" sz="2400" b="1" dirty="0">
                <a:solidFill>
                  <a:srgbClr val="0070C0"/>
                </a:solidFill>
                <a:sym typeface="Wingdings" pitchFamily="2" charset="2"/>
              </a:rPr>
              <a:t>Shock ,cardiac arrhythmias &amp; death</a:t>
            </a:r>
            <a:endParaRPr lang="en-US" altLang="en-US" sz="2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Untitled-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696913"/>
            <a:ext cx="8686800" cy="546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4"/>
          <p:cNvSpPr txBox="1">
            <a:spLocks noChangeArrowheads="1"/>
          </p:cNvSpPr>
          <p:nvPr/>
        </p:nvSpPr>
        <p:spPr bwMode="auto">
          <a:xfrm>
            <a:off x="152400" y="152400"/>
            <a:ext cx="8839200" cy="658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en-US" dirty="0"/>
              <a:t>                                                      </a:t>
            </a:r>
            <a:r>
              <a:rPr lang="en-US" altLang="en-US" sz="2000" b="1" i="1" dirty="0">
                <a:solidFill>
                  <a:srgbClr val="FF9933"/>
                </a:solidFill>
              </a:rPr>
              <a:t>21-OH deficiency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000000"/>
                </a:solidFill>
              </a:rPr>
              <a:t>More than 90% of CAH is due to 21-OH deficiency</a:t>
            </a:r>
          </a:p>
          <a:p>
            <a:pPr eaLnBrk="1" hangingPunct="1">
              <a:spcBef>
                <a:spcPct val="50000"/>
              </a:spcBef>
            </a:pPr>
            <a:endParaRPr lang="en-US" altLang="en-US" dirty="0">
              <a:solidFill>
                <a:srgbClr val="000000"/>
              </a:solidFill>
            </a:endParaRPr>
          </a:p>
          <a:p>
            <a:pPr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000000"/>
                </a:solidFill>
              </a:rPr>
              <a:t>                                                        2 main forms</a:t>
            </a:r>
          </a:p>
          <a:p>
            <a:pPr eaLnBrk="1" hangingPunct="1">
              <a:spcBef>
                <a:spcPct val="50000"/>
              </a:spcBef>
            </a:pPr>
            <a:endParaRPr lang="en-US" altLang="en-US" dirty="0">
              <a:solidFill>
                <a:srgbClr val="000000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en-US" altLang="en-US" dirty="0">
              <a:solidFill>
                <a:srgbClr val="000000"/>
              </a:solidFill>
            </a:endParaRPr>
          </a:p>
          <a:p>
            <a:pPr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000000"/>
                </a:solidFill>
              </a:rPr>
              <a:t>                                Classic                                               Non-classic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000000"/>
                </a:solidFill>
              </a:rPr>
              <a:t>                        ( early presentation )                             ( late presentation )</a:t>
            </a:r>
          </a:p>
          <a:p>
            <a:pPr eaLnBrk="1" hangingPunct="1">
              <a:spcBef>
                <a:spcPct val="50000"/>
              </a:spcBef>
            </a:pPr>
            <a:endParaRPr lang="en-US" altLang="en-US" dirty="0">
              <a:solidFill>
                <a:srgbClr val="000000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en-US" altLang="en-US" dirty="0">
              <a:solidFill>
                <a:srgbClr val="000000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en-US" altLang="en-US" dirty="0">
              <a:solidFill>
                <a:srgbClr val="000000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en-US" altLang="en-US" dirty="0">
              <a:solidFill>
                <a:srgbClr val="000000"/>
              </a:solidFill>
            </a:endParaRPr>
          </a:p>
          <a:p>
            <a:pPr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000000"/>
                </a:solidFill>
              </a:rPr>
              <a:t>  75% salt losing                               25% simple </a:t>
            </a:r>
            <a:r>
              <a:rPr lang="en-US" altLang="en-US" dirty="0" err="1">
                <a:solidFill>
                  <a:srgbClr val="000000"/>
                </a:solidFill>
              </a:rPr>
              <a:t>virilizing</a:t>
            </a:r>
            <a:r>
              <a:rPr lang="en-US" altLang="en-US" dirty="0">
                <a:solidFill>
                  <a:srgbClr val="000000"/>
                </a:solidFill>
              </a:rPr>
              <a:t> (non-salt losing)</a:t>
            </a:r>
          </a:p>
          <a:p>
            <a:pPr eaLnBrk="1" hangingPunct="1">
              <a:spcBef>
                <a:spcPct val="50000"/>
              </a:spcBef>
            </a:pPr>
            <a:endParaRPr lang="en-US" altLang="en-US" dirty="0">
              <a:solidFill>
                <a:srgbClr val="000000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ar-SA" altLang="en-US" dirty="0">
              <a:solidFill>
                <a:srgbClr val="000000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33795" name="Line 5"/>
          <p:cNvSpPr>
            <a:spLocks noChangeShapeType="1"/>
          </p:cNvSpPr>
          <p:nvPr/>
        </p:nvSpPr>
        <p:spPr bwMode="auto">
          <a:xfrm flipH="1">
            <a:off x="3048000" y="1828800"/>
            <a:ext cx="762000" cy="609600"/>
          </a:xfrm>
          <a:prstGeom prst="line">
            <a:avLst/>
          </a:prstGeom>
          <a:noFill/>
          <a:ln w="9525">
            <a:solidFill>
              <a:schemeClr val="bg2">
                <a:lumMod val="10000"/>
              </a:schemeClr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3796" name="Line 6"/>
          <p:cNvSpPr>
            <a:spLocks noChangeShapeType="1"/>
          </p:cNvSpPr>
          <p:nvPr/>
        </p:nvSpPr>
        <p:spPr bwMode="auto">
          <a:xfrm>
            <a:off x="5105400" y="1752600"/>
            <a:ext cx="685800" cy="609600"/>
          </a:xfrm>
          <a:prstGeom prst="line">
            <a:avLst/>
          </a:prstGeom>
          <a:noFill/>
          <a:ln w="9525">
            <a:solidFill>
              <a:schemeClr val="bg2">
                <a:lumMod val="10000"/>
              </a:schemeClr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3797" name="Line 7"/>
          <p:cNvSpPr>
            <a:spLocks noChangeShapeType="1"/>
          </p:cNvSpPr>
          <p:nvPr/>
        </p:nvSpPr>
        <p:spPr bwMode="auto">
          <a:xfrm flipH="1">
            <a:off x="1371600" y="3733800"/>
            <a:ext cx="914400" cy="1295400"/>
          </a:xfrm>
          <a:prstGeom prst="line">
            <a:avLst/>
          </a:prstGeom>
          <a:noFill/>
          <a:ln w="9525">
            <a:solidFill>
              <a:schemeClr val="bg2">
                <a:lumMod val="10000"/>
              </a:schemeClr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3798" name="Line 8"/>
          <p:cNvSpPr>
            <a:spLocks noChangeShapeType="1"/>
          </p:cNvSpPr>
          <p:nvPr/>
        </p:nvSpPr>
        <p:spPr bwMode="auto">
          <a:xfrm>
            <a:off x="3352800" y="3733800"/>
            <a:ext cx="914400" cy="1219200"/>
          </a:xfrm>
          <a:prstGeom prst="line">
            <a:avLst/>
          </a:prstGeom>
          <a:noFill/>
          <a:ln w="9525">
            <a:solidFill>
              <a:schemeClr val="bg2">
                <a:lumMod val="10000"/>
              </a:schemeClr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3799" name="Line 9"/>
          <p:cNvSpPr>
            <a:spLocks noChangeShapeType="1"/>
          </p:cNvSpPr>
          <p:nvPr/>
        </p:nvSpPr>
        <p:spPr bwMode="auto">
          <a:xfrm>
            <a:off x="1447800" y="2590800"/>
            <a:ext cx="0" cy="1066800"/>
          </a:xfrm>
          <a:prstGeom prst="line">
            <a:avLst/>
          </a:prstGeom>
          <a:noFill/>
          <a:ln w="38100">
            <a:solidFill>
              <a:srgbClr val="00FF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800" name="Line 10"/>
          <p:cNvSpPr>
            <a:spLocks noChangeShapeType="1"/>
          </p:cNvSpPr>
          <p:nvPr/>
        </p:nvSpPr>
        <p:spPr bwMode="auto">
          <a:xfrm>
            <a:off x="1447800" y="3657600"/>
            <a:ext cx="2590800" cy="0"/>
          </a:xfrm>
          <a:prstGeom prst="line">
            <a:avLst/>
          </a:prstGeom>
          <a:noFill/>
          <a:ln w="38100">
            <a:solidFill>
              <a:srgbClr val="00FF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801" name="Line 11"/>
          <p:cNvSpPr>
            <a:spLocks noChangeShapeType="1"/>
          </p:cNvSpPr>
          <p:nvPr/>
        </p:nvSpPr>
        <p:spPr bwMode="auto">
          <a:xfrm>
            <a:off x="1447800" y="2590800"/>
            <a:ext cx="2590800" cy="0"/>
          </a:xfrm>
          <a:prstGeom prst="line">
            <a:avLst/>
          </a:prstGeom>
          <a:noFill/>
          <a:ln w="38100">
            <a:solidFill>
              <a:srgbClr val="00FF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802" name="Line 12"/>
          <p:cNvSpPr>
            <a:spLocks noChangeShapeType="1"/>
          </p:cNvSpPr>
          <p:nvPr/>
        </p:nvSpPr>
        <p:spPr bwMode="auto">
          <a:xfrm>
            <a:off x="4038600" y="2590800"/>
            <a:ext cx="0" cy="1066800"/>
          </a:xfrm>
          <a:prstGeom prst="line">
            <a:avLst/>
          </a:prstGeom>
          <a:noFill/>
          <a:ln w="38100">
            <a:solidFill>
              <a:srgbClr val="00FF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803" name="Line 13"/>
          <p:cNvSpPr>
            <a:spLocks noChangeShapeType="1"/>
          </p:cNvSpPr>
          <p:nvPr/>
        </p:nvSpPr>
        <p:spPr bwMode="auto">
          <a:xfrm>
            <a:off x="5638800" y="2590800"/>
            <a:ext cx="0" cy="1066800"/>
          </a:xfrm>
          <a:prstGeom prst="line">
            <a:avLst/>
          </a:prstGeom>
          <a:noFill/>
          <a:ln w="38100">
            <a:solidFill>
              <a:srgbClr val="00FF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804" name="Line 14"/>
          <p:cNvSpPr>
            <a:spLocks noChangeShapeType="1"/>
          </p:cNvSpPr>
          <p:nvPr/>
        </p:nvSpPr>
        <p:spPr bwMode="auto">
          <a:xfrm>
            <a:off x="5638800" y="2590800"/>
            <a:ext cx="2209800" cy="0"/>
          </a:xfrm>
          <a:prstGeom prst="line">
            <a:avLst/>
          </a:prstGeom>
          <a:noFill/>
          <a:ln w="38100">
            <a:solidFill>
              <a:srgbClr val="00FF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805" name="Line 15"/>
          <p:cNvSpPr>
            <a:spLocks noChangeShapeType="1"/>
          </p:cNvSpPr>
          <p:nvPr/>
        </p:nvSpPr>
        <p:spPr bwMode="auto">
          <a:xfrm>
            <a:off x="5638800" y="3657600"/>
            <a:ext cx="2209800" cy="0"/>
          </a:xfrm>
          <a:prstGeom prst="line">
            <a:avLst/>
          </a:prstGeom>
          <a:noFill/>
          <a:ln w="38100">
            <a:solidFill>
              <a:srgbClr val="00FF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806" name="Line 16"/>
          <p:cNvSpPr>
            <a:spLocks noChangeShapeType="1"/>
          </p:cNvSpPr>
          <p:nvPr/>
        </p:nvSpPr>
        <p:spPr bwMode="auto">
          <a:xfrm>
            <a:off x="7848600" y="2590800"/>
            <a:ext cx="0" cy="1066800"/>
          </a:xfrm>
          <a:prstGeom prst="line">
            <a:avLst/>
          </a:prstGeom>
          <a:noFill/>
          <a:ln w="38100">
            <a:solidFill>
              <a:srgbClr val="00FF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807" name="Line 17"/>
          <p:cNvSpPr>
            <a:spLocks noChangeShapeType="1"/>
          </p:cNvSpPr>
          <p:nvPr/>
        </p:nvSpPr>
        <p:spPr bwMode="auto">
          <a:xfrm>
            <a:off x="304800" y="5562600"/>
            <a:ext cx="1600200" cy="0"/>
          </a:xfrm>
          <a:prstGeom prst="line">
            <a:avLst/>
          </a:prstGeom>
          <a:noFill/>
          <a:ln w="28575">
            <a:solidFill>
              <a:srgbClr val="00FF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808" name="Line 18"/>
          <p:cNvSpPr>
            <a:spLocks noChangeShapeType="1"/>
          </p:cNvSpPr>
          <p:nvPr/>
        </p:nvSpPr>
        <p:spPr bwMode="auto">
          <a:xfrm>
            <a:off x="3886200" y="5562600"/>
            <a:ext cx="3657600" cy="0"/>
          </a:xfrm>
          <a:prstGeom prst="line">
            <a:avLst/>
          </a:prstGeom>
          <a:noFill/>
          <a:ln w="28575">
            <a:solidFill>
              <a:srgbClr val="00FF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809" name="Line 19"/>
          <p:cNvSpPr>
            <a:spLocks noChangeShapeType="1"/>
          </p:cNvSpPr>
          <p:nvPr/>
        </p:nvSpPr>
        <p:spPr bwMode="auto">
          <a:xfrm>
            <a:off x="381000" y="6477000"/>
            <a:ext cx="7848600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810" name="Line 20"/>
          <p:cNvSpPr>
            <a:spLocks noChangeShapeType="1"/>
          </p:cNvSpPr>
          <p:nvPr/>
        </p:nvSpPr>
        <p:spPr bwMode="auto">
          <a:xfrm flipV="1">
            <a:off x="381000" y="5791200"/>
            <a:ext cx="0" cy="6858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811" name="Line 21"/>
          <p:cNvSpPr>
            <a:spLocks noChangeShapeType="1"/>
          </p:cNvSpPr>
          <p:nvPr/>
        </p:nvSpPr>
        <p:spPr bwMode="auto">
          <a:xfrm>
            <a:off x="381000" y="5791200"/>
            <a:ext cx="7848600" cy="6858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812" name="Text Box 22"/>
          <p:cNvSpPr txBox="1">
            <a:spLocks noChangeArrowheads="1"/>
          </p:cNvSpPr>
          <p:nvPr/>
        </p:nvSpPr>
        <p:spPr bwMode="auto">
          <a:xfrm>
            <a:off x="1752600" y="59436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en-US" sz="2400" b="1" i="1">
                <a:solidFill>
                  <a:srgbClr val="FF3300"/>
                </a:solidFill>
              </a:rPr>
              <a:t>Severity</a:t>
            </a:r>
            <a:r>
              <a:rPr lang="en-US" altLang="en-US">
                <a:solidFill>
                  <a:srgbClr val="FF3300"/>
                </a:solidFill>
              </a:rPr>
              <a:t> 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spcBef>
                <a:spcPct val="50000"/>
              </a:spcBef>
            </a:pPr>
            <a:r>
              <a:rPr lang="en-US" altLang="en-US" sz="1800" b="1" dirty="0" err="1" smtClean="0">
                <a:solidFill>
                  <a:srgbClr val="000000"/>
                </a:solidFill>
                <a:cs typeface="FrankRuehl" pitchFamily="34" charset="-79"/>
              </a:rPr>
              <a:t>Glucocorticoid</a:t>
            </a:r>
            <a:r>
              <a:rPr lang="en-US" altLang="en-US" sz="1800" b="1" dirty="0" smtClean="0">
                <a:solidFill>
                  <a:srgbClr val="000000"/>
                </a:solidFill>
                <a:cs typeface="FrankRuehl" pitchFamily="34" charset="-79"/>
              </a:rPr>
              <a:t> replacement </a:t>
            </a:r>
          </a:p>
          <a:p>
            <a:pPr eaLnBrk="1" hangingPunct="1">
              <a:spcBef>
                <a:spcPct val="50000"/>
              </a:spcBef>
              <a:buNone/>
            </a:pPr>
            <a:r>
              <a:rPr lang="en-US" altLang="en-US" sz="1800" b="1" dirty="0" smtClean="0">
                <a:solidFill>
                  <a:srgbClr val="000000"/>
                </a:solidFill>
                <a:cs typeface="FrankRuehl" pitchFamily="34" charset="-79"/>
              </a:rPr>
              <a:t>                                     10-20 mg /m2 /day hydrocortisone  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en-US" sz="1800" b="1" dirty="0" smtClean="0">
                <a:solidFill>
                  <a:srgbClr val="000000"/>
                </a:solidFill>
                <a:cs typeface="FrankRuehl" pitchFamily="34" charset="-79"/>
              </a:rPr>
              <a:t> monitor:</a:t>
            </a:r>
          </a:p>
          <a:p>
            <a:pPr eaLnBrk="1" hangingPunct="1">
              <a:spcBef>
                <a:spcPct val="50000"/>
              </a:spcBef>
              <a:buNone/>
            </a:pPr>
            <a:r>
              <a:rPr lang="en-US" altLang="en-US" sz="1800" b="1" dirty="0" smtClean="0">
                <a:solidFill>
                  <a:srgbClr val="000000"/>
                </a:solidFill>
                <a:cs typeface="FrankRuehl" pitchFamily="34" charset="-79"/>
              </a:rPr>
              <a:t>     Growth velocity &amp; percentiles</a:t>
            </a:r>
          </a:p>
          <a:p>
            <a:pPr eaLnBrk="1" hangingPunct="1">
              <a:spcBef>
                <a:spcPct val="50000"/>
              </a:spcBef>
              <a:buNone/>
            </a:pPr>
            <a:r>
              <a:rPr lang="en-US" altLang="en-US" sz="1800" b="1" dirty="0" smtClean="0">
                <a:solidFill>
                  <a:srgbClr val="000000"/>
                </a:solidFill>
                <a:cs typeface="FrankRuehl" pitchFamily="34" charset="-79"/>
              </a:rPr>
              <a:t>                                     Skeletal maturation</a:t>
            </a:r>
          </a:p>
          <a:p>
            <a:pPr eaLnBrk="1" hangingPunct="1">
              <a:spcBef>
                <a:spcPct val="50000"/>
              </a:spcBef>
              <a:buNone/>
            </a:pPr>
            <a:r>
              <a:rPr lang="en-US" altLang="en-US" sz="1800" b="1" dirty="0" smtClean="0">
                <a:solidFill>
                  <a:srgbClr val="000000"/>
                </a:solidFill>
                <a:cs typeface="FrankRuehl" pitchFamily="34" charset="-79"/>
              </a:rPr>
              <a:t>                                  17-OH- </a:t>
            </a:r>
            <a:r>
              <a:rPr lang="en-US" altLang="en-US" sz="1800" b="1" dirty="0" err="1" smtClean="0">
                <a:solidFill>
                  <a:srgbClr val="000000"/>
                </a:solidFill>
                <a:cs typeface="FrankRuehl" pitchFamily="34" charset="-79"/>
              </a:rPr>
              <a:t>prog</a:t>
            </a:r>
            <a:r>
              <a:rPr lang="en-US" altLang="en-US" sz="1800" b="1" dirty="0" smtClean="0">
                <a:solidFill>
                  <a:srgbClr val="000000"/>
                </a:solidFill>
                <a:cs typeface="FrankRuehl" pitchFamily="34" charset="-79"/>
              </a:rPr>
              <a:t> (early morning </a:t>
            </a:r>
            <a:r>
              <a:rPr lang="en-US" altLang="en-US" sz="1800" b="1" dirty="0" err="1" smtClean="0">
                <a:solidFill>
                  <a:srgbClr val="000000"/>
                </a:solidFill>
                <a:cs typeface="FrankRuehl" pitchFamily="34" charset="-79"/>
              </a:rPr>
              <a:t>befor</a:t>
            </a:r>
            <a:r>
              <a:rPr lang="en-US" altLang="en-US" sz="1800" b="1" dirty="0" smtClean="0">
                <a:solidFill>
                  <a:srgbClr val="000000"/>
                </a:solidFill>
                <a:cs typeface="FrankRuehl" pitchFamily="34" charset="-79"/>
              </a:rPr>
              <a:t> medication)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en-US" sz="1800" b="1" dirty="0" smtClean="0">
                <a:solidFill>
                  <a:srgbClr val="000000"/>
                </a:solidFill>
                <a:cs typeface="FrankRuehl" pitchFamily="34" charset="-79"/>
              </a:rPr>
              <a:t> </a:t>
            </a:r>
            <a:r>
              <a:rPr lang="en-US" altLang="en-US" sz="1800" b="1" dirty="0" err="1" smtClean="0">
                <a:solidFill>
                  <a:srgbClr val="000000"/>
                </a:solidFill>
                <a:cs typeface="FrankRuehl" pitchFamily="34" charset="-79"/>
              </a:rPr>
              <a:t>Mineralocorticoid</a:t>
            </a:r>
            <a:r>
              <a:rPr lang="en-US" altLang="en-US" sz="1800" b="1" dirty="0" smtClean="0">
                <a:solidFill>
                  <a:srgbClr val="000000"/>
                </a:solidFill>
                <a:cs typeface="FrankRuehl" pitchFamily="34" charset="-79"/>
              </a:rPr>
              <a:t> Replacement</a:t>
            </a:r>
          </a:p>
          <a:p>
            <a:pPr eaLnBrk="1" hangingPunct="1">
              <a:spcBef>
                <a:spcPct val="50000"/>
              </a:spcBef>
              <a:buNone/>
            </a:pPr>
            <a:r>
              <a:rPr lang="en-US" altLang="en-US" sz="1800" b="1" dirty="0" smtClean="0">
                <a:solidFill>
                  <a:srgbClr val="000000"/>
                </a:solidFill>
                <a:cs typeface="FrankRuehl" pitchFamily="34" charset="-79"/>
              </a:rPr>
              <a:t>                         </a:t>
            </a:r>
            <a:r>
              <a:rPr lang="en-US" altLang="en-US" sz="1800" b="1" dirty="0" err="1" smtClean="0">
                <a:solidFill>
                  <a:srgbClr val="000000"/>
                </a:solidFill>
                <a:cs typeface="FrankRuehl" pitchFamily="34" charset="-79"/>
              </a:rPr>
              <a:t>Fludrocortison</a:t>
            </a:r>
            <a:r>
              <a:rPr lang="en-US" altLang="en-US" sz="1800" b="1" dirty="0" smtClean="0">
                <a:solidFill>
                  <a:srgbClr val="000000"/>
                </a:solidFill>
                <a:cs typeface="FrankRuehl" pitchFamily="34" charset="-79"/>
              </a:rPr>
              <a:t>  0.1-0.3 (+/- </a:t>
            </a:r>
            <a:r>
              <a:rPr lang="en-US" altLang="en-US" sz="1800" b="1" dirty="0" err="1" smtClean="0">
                <a:solidFill>
                  <a:srgbClr val="000000"/>
                </a:solidFill>
                <a:cs typeface="FrankRuehl" pitchFamily="34" charset="-79"/>
              </a:rPr>
              <a:t>Nacl</a:t>
            </a:r>
            <a:r>
              <a:rPr lang="en-US" altLang="en-US" sz="1800" b="1" dirty="0" smtClean="0">
                <a:solidFill>
                  <a:srgbClr val="000000"/>
                </a:solidFill>
                <a:cs typeface="FrankRuehl" pitchFamily="34" charset="-79"/>
              </a:rPr>
              <a:t> 0.9 %)</a:t>
            </a:r>
          </a:p>
          <a:p>
            <a:pPr eaLnBrk="1" hangingPunct="1">
              <a:spcBef>
                <a:spcPct val="50000"/>
              </a:spcBef>
              <a:buNone/>
            </a:pPr>
            <a:r>
              <a:rPr lang="en-US" altLang="en-US" sz="1800" b="1" dirty="0" smtClean="0">
                <a:solidFill>
                  <a:srgbClr val="000000"/>
                </a:solidFill>
                <a:cs typeface="FrankRuehl" pitchFamily="34" charset="-79"/>
              </a:rPr>
              <a:t>                             Monitor:</a:t>
            </a:r>
          </a:p>
          <a:p>
            <a:pPr eaLnBrk="1" hangingPunct="1">
              <a:spcBef>
                <a:spcPct val="50000"/>
              </a:spcBef>
              <a:buNone/>
            </a:pPr>
            <a:r>
              <a:rPr lang="en-US" altLang="en-US" sz="1800" b="1" dirty="0" smtClean="0">
                <a:solidFill>
                  <a:srgbClr val="000000"/>
                </a:solidFill>
                <a:cs typeface="FrankRuehl" pitchFamily="34" charset="-79"/>
              </a:rPr>
              <a:t>                           V/S, BP,  plasma </a:t>
            </a:r>
            <a:r>
              <a:rPr lang="en-US" altLang="en-US" sz="1800" b="1" dirty="0" err="1" smtClean="0">
                <a:solidFill>
                  <a:srgbClr val="000000"/>
                </a:solidFill>
                <a:cs typeface="FrankRuehl" pitchFamily="34" charset="-79"/>
              </a:rPr>
              <a:t>renin</a:t>
            </a:r>
            <a:r>
              <a:rPr lang="en-US" altLang="en-US" sz="1800" b="1" dirty="0" smtClean="0">
                <a:solidFill>
                  <a:srgbClr val="000000"/>
                </a:solidFill>
                <a:cs typeface="FrankRuehl" pitchFamily="34" charset="-79"/>
              </a:rPr>
              <a:t> activity</a:t>
            </a:r>
          </a:p>
          <a:p>
            <a:pPr eaLnBrk="1" hangingPunct="1">
              <a:spcBef>
                <a:spcPct val="50000"/>
              </a:spcBef>
              <a:buNone/>
            </a:pPr>
            <a:r>
              <a:rPr lang="en-US" altLang="en-US" sz="1800" b="1" dirty="0" smtClean="0">
                <a:solidFill>
                  <a:srgbClr val="000000"/>
                </a:solidFill>
                <a:cs typeface="FrankRuehl" pitchFamily="34" charset="-79"/>
              </a:rPr>
              <a:t>                              Surgical </a:t>
            </a:r>
            <a:r>
              <a:rPr lang="en-US" altLang="en-US" sz="1800" b="1" dirty="0" err="1" smtClean="0">
                <a:solidFill>
                  <a:srgbClr val="000000"/>
                </a:solidFill>
                <a:cs typeface="FrankRuehl" pitchFamily="34" charset="-79"/>
              </a:rPr>
              <a:t>managment</a:t>
            </a:r>
            <a:endParaRPr lang="en-US" altLang="en-US" sz="1800" b="1" dirty="0" smtClean="0">
              <a:solidFill>
                <a:srgbClr val="000000"/>
              </a:solidFill>
              <a:cs typeface="FrankRuehl" pitchFamily="34" charset="-79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7772400" cy="762000"/>
          </a:xfrm>
        </p:spPr>
        <p:txBody>
          <a:bodyPr>
            <a:normAutofit/>
          </a:bodyPr>
          <a:lstStyle/>
          <a:p>
            <a:pPr eaLnBrk="1" hangingPunct="1"/>
            <a:r>
              <a:rPr lang="en-US" smtClean="0"/>
              <a:t>Steroid biosynthetic enzymes</a:t>
            </a:r>
            <a:endParaRPr lang="en-AU" sz="3600" smtClean="0"/>
          </a:p>
        </p:txBody>
      </p:sp>
      <p:sp>
        <p:nvSpPr>
          <p:cNvPr id="4301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4800" y="838200"/>
            <a:ext cx="7772400" cy="3429000"/>
          </a:xfrm>
        </p:spPr>
        <p:txBody>
          <a:bodyPr>
            <a:normAutofit fontScale="92500" lnSpcReduction="20000"/>
          </a:bodyPr>
          <a:lstStyle/>
          <a:p>
            <a:pPr marL="609600" indent="-609600" eaLnBrk="1" hangingPunct="1">
              <a:lnSpc>
                <a:spcPct val="90000"/>
              </a:lnSpc>
            </a:pPr>
            <a:endParaRPr lang="en-US" sz="2800" smtClean="0"/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sz="2800" smtClean="0"/>
              <a:t>1) Cholesterol side chain cleavage=scc (20,22 desmolase)   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sz="2800" smtClean="0"/>
              <a:t>2) 3</a:t>
            </a:r>
            <a:r>
              <a:rPr lang="en-US" sz="2800" smtClean="0">
                <a:sym typeface="Symbol" pitchFamily="18" charset="2"/>
              </a:rPr>
              <a:t></a:t>
            </a:r>
            <a:r>
              <a:rPr lang="en-US" sz="2800" smtClean="0"/>
              <a:t>-Hydoxysteroid dehydrogenase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sz="2800" smtClean="0"/>
              <a:t>3) 17 </a:t>
            </a:r>
            <a:r>
              <a:rPr lang="en-US" sz="2800" smtClean="0">
                <a:sym typeface="Symbol" pitchFamily="18" charset="2"/>
              </a:rPr>
              <a:t></a:t>
            </a:r>
            <a:r>
              <a:rPr lang="en-US" sz="2800" smtClean="0"/>
              <a:t> hydroxylase and 17,20 –lyase  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sz="2800" smtClean="0"/>
              <a:t> 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sz="2800" smtClean="0">
                <a:cs typeface="Tahoma" pitchFamily="34" charset="0"/>
              </a:rPr>
              <a:t>4</a:t>
            </a:r>
            <a:r>
              <a:rPr lang="en-US" sz="2800" b="1" smtClean="0">
                <a:cs typeface="Tahoma" pitchFamily="34" charset="0"/>
              </a:rPr>
              <a:t>) </a:t>
            </a:r>
            <a:r>
              <a:rPr lang="en-US" sz="2800" b="1" smtClean="0"/>
              <a:t>21</a:t>
            </a:r>
            <a:r>
              <a:rPr lang="en-US" sz="2800" b="1" smtClean="0">
                <a:sym typeface="Symbol" pitchFamily="18" charset="2"/>
              </a:rPr>
              <a:t></a:t>
            </a:r>
            <a:r>
              <a:rPr lang="en-US" sz="2800" b="1" smtClean="0"/>
              <a:t>-Hydroxylase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n-US" sz="2800" b="1" smtClean="0"/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sz="2800" smtClean="0">
                <a:cs typeface="Tahoma" pitchFamily="34" charset="0"/>
              </a:rPr>
              <a:t>5) </a:t>
            </a:r>
            <a:r>
              <a:rPr lang="en-US" sz="2800" smtClean="0"/>
              <a:t>11</a:t>
            </a:r>
            <a:r>
              <a:rPr lang="en-US" sz="2800" smtClean="0">
                <a:sym typeface="Symbol" pitchFamily="18" charset="2"/>
              </a:rPr>
              <a:t></a:t>
            </a:r>
            <a:r>
              <a:rPr lang="en-US" sz="2800" smtClean="0"/>
              <a:t>-Hydroxylase</a:t>
            </a:r>
            <a:endParaRPr lang="en-US" sz="2800" smtClean="0">
              <a:cs typeface="Tahoma" pitchFamily="34" charset="0"/>
            </a:endParaRP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sz="2800" smtClean="0">
                <a:cs typeface="Tahoma" pitchFamily="34" charset="0"/>
              </a:rPr>
              <a:t>6) </a:t>
            </a:r>
            <a:r>
              <a:rPr lang="en-US" sz="2800" smtClean="0"/>
              <a:t>Aldosterone synthetase (11</a:t>
            </a:r>
            <a:r>
              <a:rPr lang="en-US" sz="2800" smtClean="0">
                <a:sym typeface="Symbol" pitchFamily="18" charset="2"/>
              </a:rPr>
              <a:t></a:t>
            </a:r>
            <a:r>
              <a:rPr lang="en-US" sz="2800" smtClean="0"/>
              <a:t>,18 hydroxylase &amp; 18 oxidase</a:t>
            </a:r>
            <a:endParaRPr lang="en-US" sz="2800" smtClean="0">
              <a:cs typeface="Tahoma" pitchFamily="34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scan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0638"/>
            <a:ext cx="9144000" cy="683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Congenital Adrenal Hyperplasia</a:t>
            </a:r>
            <a:endParaRPr lang="ar-SA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7108" name="Picture 2" descr="C:\Users\smohamed\Pictures\cah5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1371600"/>
            <a:ext cx="46482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CAH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762000"/>
            <a:ext cx="6858000" cy="532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1" name="Text Box 3"/>
          <p:cNvSpPr txBox="1">
            <a:spLocks noChangeArrowheads="1"/>
          </p:cNvSpPr>
          <p:nvPr/>
        </p:nvSpPr>
        <p:spPr bwMode="auto">
          <a:xfrm>
            <a:off x="609600" y="0"/>
            <a:ext cx="7772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1">
              <a:spcBef>
                <a:spcPct val="50000"/>
              </a:spcBef>
            </a:pPr>
            <a:r>
              <a:rPr lang="en-US" sz="4000">
                <a:solidFill>
                  <a:schemeClr val="bg1"/>
                </a:solidFill>
              </a:rPr>
              <a:t>Congenital Adrenal Hyperplasia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838200"/>
          </a:xfrm>
        </p:spPr>
        <p:txBody>
          <a:bodyPr/>
          <a:lstStyle/>
          <a:p>
            <a:pPr eaLnBrk="1" hangingPunct="1"/>
            <a:r>
              <a:rPr lang="en-US" smtClean="0"/>
              <a:t>Presentations of 21 HCAH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09600" y="1600200"/>
            <a:ext cx="7924800" cy="4724400"/>
          </a:xfrm>
        </p:spPr>
        <p:txBody>
          <a:bodyPr/>
          <a:lstStyle/>
          <a:p>
            <a:pPr>
              <a:lnSpc>
                <a:spcPct val="90000"/>
              </a:lnSpc>
              <a:buClr>
                <a:schemeClr val="bg2"/>
              </a:buClr>
            </a:pPr>
            <a:r>
              <a:rPr lang="en-US" sz="2800" smtClean="0"/>
              <a:t>Ambiguous genitalia in girls</a:t>
            </a:r>
          </a:p>
          <a:p>
            <a:pPr>
              <a:lnSpc>
                <a:spcPct val="90000"/>
              </a:lnSpc>
              <a:buClr>
                <a:schemeClr val="bg2"/>
              </a:buClr>
            </a:pPr>
            <a:r>
              <a:rPr lang="en-US" sz="2800" smtClean="0"/>
              <a:t>Dehydration</a:t>
            </a:r>
          </a:p>
          <a:p>
            <a:pPr>
              <a:lnSpc>
                <a:spcPct val="90000"/>
              </a:lnSpc>
              <a:buClr>
                <a:schemeClr val="bg2"/>
              </a:buClr>
            </a:pPr>
            <a:r>
              <a:rPr lang="en-US" sz="2800" smtClean="0"/>
              <a:t>Shock </a:t>
            </a:r>
          </a:p>
          <a:p>
            <a:pPr>
              <a:lnSpc>
                <a:spcPct val="90000"/>
              </a:lnSpc>
              <a:buClr>
                <a:schemeClr val="bg2"/>
              </a:buClr>
            </a:pPr>
            <a:r>
              <a:rPr lang="en-US" sz="2800" smtClean="0"/>
              <a:t>Salt-loss presentations  with electrolytes imbalance</a:t>
            </a:r>
          </a:p>
          <a:p>
            <a:pPr lvl="1">
              <a:lnSpc>
                <a:spcPct val="90000"/>
              </a:lnSpc>
              <a:buClr>
                <a:schemeClr val="bg2"/>
              </a:buClr>
            </a:pPr>
            <a:r>
              <a:rPr lang="en-US" sz="2400" smtClean="0"/>
              <a:t>Hyponatremia </a:t>
            </a:r>
          </a:p>
          <a:p>
            <a:pPr lvl="1">
              <a:lnSpc>
                <a:spcPct val="90000"/>
              </a:lnSpc>
              <a:buClr>
                <a:schemeClr val="bg2"/>
              </a:buClr>
            </a:pPr>
            <a:r>
              <a:rPr lang="en-US" sz="2400" smtClean="0"/>
              <a:t>Hyperkalaemia</a:t>
            </a:r>
          </a:p>
          <a:p>
            <a:pPr>
              <a:lnSpc>
                <a:spcPct val="90000"/>
              </a:lnSpc>
              <a:buClr>
                <a:schemeClr val="bg2"/>
              </a:buClr>
            </a:pPr>
            <a:r>
              <a:rPr lang="en-US" sz="2800" smtClean="0"/>
              <a:t>Hypoglycemia</a:t>
            </a:r>
          </a:p>
          <a:p>
            <a:pPr>
              <a:lnSpc>
                <a:spcPct val="90000"/>
              </a:lnSpc>
              <a:buClr>
                <a:schemeClr val="bg2"/>
              </a:buClr>
            </a:pPr>
            <a:r>
              <a:rPr lang="en-US" sz="2800" smtClean="0"/>
              <a:t>Hyperpigementations</a:t>
            </a:r>
          </a:p>
          <a:p>
            <a:pPr eaLnBrk="1" hangingPunct="1">
              <a:lnSpc>
                <a:spcPct val="90000"/>
              </a:lnSpc>
            </a:pPr>
            <a:endParaRPr lang="en-US" sz="2800" smtClean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7772400" cy="762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4800" b="1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BOYS WITH CAH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77863" y="1752600"/>
            <a:ext cx="8466137" cy="5105400"/>
          </a:xfrm>
        </p:spPr>
        <p:txBody>
          <a:bodyPr/>
          <a:lstStyle/>
          <a:p>
            <a:pPr eaLnBrk="1" hangingPunct="1">
              <a:lnSpc>
                <a:spcPct val="40000"/>
              </a:lnSpc>
              <a:buFontTx/>
              <a:buNone/>
            </a:pPr>
            <a:r>
              <a:rPr lang="en-US" sz="1800" b="1" dirty="0" smtClean="0">
                <a:cs typeface="Tahoma" pitchFamily="34" charset="0"/>
              </a:rPr>
              <a:t>Are unrecognized at birth because their genitalia are normal. </a:t>
            </a:r>
          </a:p>
          <a:p>
            <a:pPr eaLnBrk="1" hangingPunct="1">
              <a:lnSpc>
                <a:spcPct val="40000"/>
              </a:lnSpc>
              <a:buFont typeface="Wingdings" pitchFamily="2" charset="2"/>
              <a:buNone/>
            </a:pPr>
            <a:endParaRPr lang="en-US" sz="1800" dirty="0" smtClean="0">
              <a:cs typeface="Tahoma" pitchFamily="34" charset="0"/>
            </a:endParaRPr>
          </a:p>
          <a:p>
            <a:pPr eaLnBrk="1" hangingPunct="1">
              <a:lnSpc>
                <a:spcPct val="90000"/>
              </a:lnSpc>
              <a:buClr>
                <a:schemeClr val="hlink"/>
              </a:buClr>
              <a:buFont typeface="Wingdings" pitchFamily="2" charset="2"/>
              <a:buChar char="q"/>
            </a:pPr>
            <a:r>
              <a:rPr lang="en-US" b="1" dirty="0" smtClean="0">
                <a:cs typeface="Tahoma" pitchFamily="34" charset="0"/>
              </a:rPr>
              <a:t>Present  early with salt wasting </a:t>
            </a:r>
          </a:p>
          <a:p>
            <a:pPr eaLnBrk="1" hangingPunct="1">
              <a:lnSpc>
                <a:spcPct val="90000"/>
              </a:lnSpc>
              <a:buClr>
                <a:schemeClr val="hlink"/>
              </a:buClr>
              <a:buFontTx/>
              <a:buNone/>
            </a:pPr>
            <a:r>
              <a:rPr lang="en-US" b="1" dirty="0" smtClean="0">
                <a:cs typeface="Tahoma" pitchFamily="34" charset="0"/>
              </a:rPr>
              <a:t>    crisis resulting in dehydration, hypotension, </a:t>
            </a:r>
            <a:r>
              <a:rPr lang="en-US" b="1" dirty="0" err="1" smtClean="0">
                <a:cs typeface="Tahoma" pitchFamily="34" charset="0"/>
              </a:rPr>
              <a:t>hyponatremia</a:t>
            </a:r>
            <a:r>
              <a:rPr lang="en-US" b="1" dirty="0" smtClean="0">
                <a:cs typeface="Tahoma" pitchFamily="34" charset="0"/>
              </a:rPr>
              <a:t> and </a:t>
            </a:r>
            <a:r>
              <a:rPr lang="en-US" b="1" dirty="0" err="1" smtClean="0">
                <a:cs typeface="Tahoma" pitchFamily="34" charset="0"/>
              </a:rPr>
              <a:t>hyperkalemia</a:t>
            </a:r>
            <a:r>
              <a:rPr lang="en-US" b="1" dirty="0" smtClean="0">
                <a:cs typeface="Tahoma" pitchFamily="34" charset="0"/>
              </a:rPr>
              <a:t> </a:t>
            </a:r>
          </a:p>
          <a:p>
            <a:pPr eaLnBrk="1" hangingPunct="1">
              <a:lnSpc>
                <a:spcPct val="90000"/>
              </a:lnSpc>
              <a:buClr>
                <a:schemeClr val="hlink"/>
              </a:buClr>
              <a:buFontTx/>
              <a:buNone/>
            </a:pPr>
            <a:endParaRPr lang="en-US" b="1" dirty="0" smtClean="0">
              <a:cs typeface="Tahoma" pitchFamily="34" charset="0"/>
            </a:endParaRPr>
          </a:p>
          <a:p>
            <a:pPr eaLnBrk="1" hangingPunct="1">
              <a:lnSpc>
                <a:spcPct val="90000"/>
              </a:lnSpc>
              <a:buClr>
                <a:schemeClr val="hlink"/>
              </a:buClr>
              <a:buFontTx/>
              <a:buNone/>
            </a:pPr>
            <a:r>
              <a:rPr lang="en-US" b="1" dirty="0" smtClean="0">
                <a:cs typeface="Tahoma" pitchFamily="34" charset="0"/>
              </a:rPr>
              <a:t>Or present later in childhood with early pubic hair, precocious puberty and  accelerated growth</a:t>
            </a:r>
          </a:p>
        </p:txBody>
      </p:sp>
    </p:spTree>
  </p:cSld>
  <p:clrMapOvr>
    <a:masterClrMapping/>
  </p:clrMapOvr>
  <p:transition>
    <p:blinds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7772400" cy="762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4800" b="1" smtClean="0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Nonclassical CAH 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744538" y="1676400"/>
            <a:ext cx="8229600" cy="46482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Clr>
                <a:schemeClr val="hlink"/>
              </a:buClr>
              <a:buFont typeface="Wingdings" pitchFamily="2" charset="2"/>
              <a:buChar char="q"/>
            </a:pPr>
            <a:r>
              <a:rPr lang="en-US" sz="3200" b="1" dirty="0" smtClean="0">
                <a:latin typeface="DilleniaUPC" pitchFamily="18" charset="-34"/>
                <a:cs typeface="DilleniaUPC" pitchFamily="18" charset="-34"/>
              </a:rPr>
              <a:t>Residual enzyme activity.</a:t>
            </a:r>
          </a:p>
          <a:p>
            <a:pPr eaLnBrk="1" hangingPunct="1">
              <a:lnSpc>
                <a:spcPct val="90000"/>
              </a:lnSpc>
              <a:buClr>
                <a:schemeClr val="hlink"/>
              </a:buClr>
              <a:buFont typeface="Wingdings" pitchFamily="2" charset="2"/>
              <a:buChar char="q"/>
            </a:pPr>
            <a:r>
              <a:rPr lang="en-US" sz="3200" b="1" dirty="0" smtClean="0">
                <a:latin typeface="DilleniaUPC" pitchFamily="18" charset="-34"/>
                <a:cs typeface="DilleniaUPC" pitchFamily="18" charset="-34"/>
              </a:rPr>
              <a:t>Non salt losing CAH</a:t>
            </a:r>
          </a:p>
          <a:p>
            <a:pPr eaLnBrk="1" hangingPunct="1">
              <a:lnSpc>
                <a:spcPct val="90000"/>
              </a:lnSpc>
              <a:buClr>
                <a:schemeClr val="hlink"/>
              </a:buClr>
              <a:buFont typeface="Wingdings" pitchFamily="2" charset="2"/>
              <a:buChar char="q"/>
            </a:pPr>
            <a:r>
              <a:rPr lang="en-US" sz="3200" b="1" dirty="0" smtClean="0">
                <a:latin typeface="DilleniaUPC" pitchFamily="18" charset="-34"/>
                <a:cs typeface="DilleniaUPC" pitchFamily="18" charset="-34"/>
              </a:rPr>
              <a:t> present late in childhood with precocious pubic hair and/or </a:t>
            </a:r>
            <a:r>
              <a:rPr lang="en-US" sz="3200" b="1" dirty="0" err="1" smtClean="0">
                <a:latin typeface="DilleniaUPC" pitchFamily="18" charset="-34"/>
                <a:cs typeface="DilleniaUPC" pitchFamily="18" charset="-34"/>
              </a:rPr>
              <a:t>clitoromegaly</a:t>
            </a:r>
            <a:r>
              <a:rPr lang="en-US" sz="3200" b="1" dirty="0" smtClean="0">
                <a:latin typeface="DilleniaUPC" pitchFamily="18" charset="-34"/>
                <a:cs typeface="DilleniaUPC" pitchFamily="18" charset="-34"/>
              </a:rPr>
              <a:t> and accelerated growth.</a:t>
            </a:r>
          </a:p>
          <a:p>
            <a:pPr eaLnBrk="1" hangingPunct="1">
              <a:lnSpc>
                <a:spcPct val="40000"/>
              </a:lnSpc>
              <a:buClr>
                <a:srgbClr val="FF0000"/>
              </a:buClr>
              <a:buFont typeface="Wingdings" pitchFamily="2" charset="2"/>
              <a:buNone/>
            </a:pPr>
            <a:endParaRPr lang="en-US" sz="3200" b="1" dirty="0" smtClean="0">
              <a:latin typeface="DilleniaUPC" pitchFamily="18" charset="-34"/>
              <a:cs typeface="DilleniaUPC" pitchFamily="18" charset="-34"/>
            </a:endParaRPr>
          </a:p>
          <a:p>
            <a:pPr eaLnBrk="1" hangingPunct="1">
              <a:lnSpc>
                <a:spcPct val="90000"/>
              </a:lnSpc>
              <a:buClr>
                <a:schemeClr val="hlink"/>
              </a:buClr>
              <a:buFont typeface="Wingdings" pitchFamily="2" charset="2"/>
              <a:buChar char="q"/>
            </a:pPr>
            <a:r>
              <a:rPr lang="en-US" sz="3200" b="1" dirty="0" smtClean="0">
                <a:latin typeface="DilleniaUPC" pitchFamily="18" charset="-34"/>
                <a:cs typeface="DilleniaUPC" pitchFamily="18" charset="-34"/>
              </a:rPr>
              <a:t>Present in adolescence or adulthood with varying </a:t>
            </a:r>
            <a:r>
              <a:rPr lang="en-US" sz="3200" b="1" dirty="0" err="1" smtClean="0">
                <a:latin typeface="DilleniaUPC" pitchFamily="18" charset="-34"/>
                <a:cs typeface="DilleniaUPC" pitchFamily="18" charset="-34"/>
              </a:rPr>
              <a:t>virilizing</a:t>
            </a:r>
            <a:r>
              <a:rPr lang="en-US" sz="3200" b="1" dirty="0" smtClean="0">
                <a:latin typeface="DilleniaUPC" pitchFamily="18" charset="-34"/>
                <a:cs typeface="DilleniaUPC" pitchFamily="18" charset="-34"/>
              </a:rPr>
              <a:t> symptoms ranging from </a:t>
            </a:r>
            <a:r>
              <a:rPr lang="en-US" sz="3200" b="1" dirty="0" err="1" smtClean="0">
                <a:latin typeface="DilleniaUPC" pitchFamily="18" charset="-34"/>
                <a:cs typeface="DilleniaUPC" pitchFamily="18" charset="-34"/>
              </a:rPr>
              <a:t>oligomenorrhea</a:t>
            </a:r>
            <a:r>
              <a:rPr lang="en-US" sz="3200" b="1" dirty="0" smtClean="0">
                <a:latin typeface="DilleniaUPC" pitchFamily="18" charset="-34"/>
                <a:cs typeface="DilleniaUPC" pitchFamily="18" charset="-34"/>
              </a:rPr>
              <a:t> to </a:t>
            </a:r>
            <a:r>
              <a:rPr lang="en-US" sz="3200" b="1" dirty="0" err="1" smtClean="0">
                <a:latin typeface="DilleniaUPC" pitchFamily="18" charset="-34"/>
                <a:cs typeface="DilleniaUPC" pitchFamily="18" charset="-34"/>
              </a:rPr>
              <a:t>hirsutism</a:t>
            </a:r>
            <a:r>
              <a:rPr lang="en-US" sz="3200" b="1" dirty="0" smtClean="0">
                <a:latin typeface="DilleniaUPC" pitchFamily="18" charset="-34"/>
                <a:cs typeface="DilleniaUPC" pitchFamily="18" charset="-34"/>
              </a:rPr>
              <a:t> and infertility.</a:t>
            </a:r>
            <a:r>
              <a:rPr lang="en-US" b="1" dirty="0" smtClean="0">
                <a:latin typeface="DilleniaUPC" pitchFamily="18" charset="-34"/>
                <a:cs typeface="DilleniaUPC" pitchFamily="18" charset="-34"/>
              </a:rPr>
              <a:t> </a:t>
            </a:r>
          </a:p>
        </p:txBody>
      </p:sp>
    </p:spTree>
  </p:cSld>
  <p:clrMapOvr>
    <a:masterClrMapping/>
  </p:clrMapOvr>
  <p:transition>
    <p:blinds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6858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Diagnosis</a:t>
            </a:r>
            <a:r>
              <a:rPr lang="en-US" smtClean="0">
                <a:latin typeface="Tahoma" pitchFamily="34" charset="0"/>
                <a:cs typeface="Tahoma" pitchFamily="34" charset="0"/>
              </a:rPr>
              <a:t> 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85800" y="1371600"/>
            <a:ext cx="7696200" cy="4724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r>
              <a:rPr lang="en-US" sz="2400" smtClean="0"/>
              <a:t>Serum electrolytes &amp; glucose</a:t>
            </a:r>
          </a:p>
          <a:p>
            <a:pPr lvl="1" eaLnBrk="1" hangingPunct="1">
              <a:lnSpc>
                <a:spcPct val="90000"/>
              </a:lnSpc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r>
              <a:rPr lang="en-US" sz="2000" smtClean="0"/>
              <a:t>Low Na &amp; high K</a:t>
            </a:r>
          </a:p>
          <a:p>
            <a:pPr lvl="1" eaLnBrk="1" hangingPunct="1">
              <a:lnSpc>
                <a:spcPct val="90000"/>
              </a:lnSpc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r>
              <a:rPr lang="en-US" sz="2000" smtClean="0">
                <a:cs typeface="Tahoma" pitchFamily="34" charset="0"/>
              </a:rPr>
              <a:t>Fasting hypoglycemia </a:t>
            </a:r>
          </a:p>
          <a:p>
            <a:pPr lvl="1" eaLnBrk="1" hangingPunct="1">
              <a:lnSpc>
                <a:spcPct val="90000"/>
              </a:lnSpc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r>
              <a:rPr lang="en-US" sz="2000" smtClean="0"/>
              <a:t>Elevated serum urea due to associated dehydration</a:t>
            </a:r>
          </a:p>
          <a:p>
            <a:pPr eaLnBrk="1" hangingPunct="1">
              <a:lnSpc>
                <a:spcPct val="90000"/>
              </a:lnSpc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r>
              <a:rPr lang="en-US" sz="2400" smtClean="0"/>
              <a:t>Elevated plasma Renin &amp; ACTH levels</a:t>
            </a:r>
          </a:p>
          <a:p>
            <a:pPr eaLnBrk="1" hangingPunct="1">
              <a:lnSpc>
                <a:spcPct val="90000"/>
              </a:lnSpc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r>
              <a:rPr lang="en-US" sz="2400" smtClean="0"/>
              <a:t>Low Cortisol</a:t>
            </a:r>
          </a:p>
          <a:p>
            <a:pPr eaLnBrk="1" hangingPunct="1">
              <a:lnSpc>
                <a:spcPct val="90000"/>
              </a:lnSpc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r>
              <a:rPr lang="en-US" sz="2400" smtClean="0"/>
              <a:t>High 17 – OHP</a:t>
            </a:r>
          </a:p>
          <a:p>
            <a:pPr eaLnBrk="1" hangingPunct="1">
              <a:lnSpc>
                <a:spcPct val="90000"/>
              </a:lnSpc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r>
              <a:rPr lang="en-US" sz="2400" smtClean="0"/>
              <a:t>High androgens especially testosterone level</a:t>
            </a:r>
          </a:p>
          <a:p>
            <a:pPr eaLnBrk="1" hangingPunct="1">
              <a:lnSpc>
                <a:spcPct val="90000"/>
              </a:lnSpc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r>
              <a:rPr lang="en-US" sz="2400" smtClean="0"/>
              <a:t>Low Aldosterone </a:t>
            </a:r>
          </a:p>
          <a:p>
            <a:pPr eaLnBrk="1" hangingPunct="1">
              <a:lnSpc>
                <a:spcPct val="90000"/>
              </a:lnSpc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r>
              <a:rPr lang="en-US" sz="2400" smtClean="0"/>
              <a:t>Urinary steroid profile</a:t>
            </a:r>
          </a:p>
          <a:p>
            <a:pPr eaLnBrk="1" hangingPunct="1">
              <a:lnSpc>
                <a:spcPct val="90000"/>
              </a:lnSpc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r>
              <a:rPr lang="en-US" sz="2400" smtClean="0"/>
              <a:t>Chromosomes</a:t>
            </a:r>
          </a:p>
          <a:p>
            <a:pPr eaLnBrk="1" hangingPunct="1">
              <a:lnSpc>
                <a:spcPct val="90000"/>
              </a:lnSpc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r>
              <a:rPr lang="en-US" sz="2400" smtClean="0"/>
              <a:t>Pelvic US</a:t>
            </a:r>
          </a:p>
          <a:p>
            <a:pPr eaLnBrk="1" hangingPunct="1">
              <a:lnSpc>
                <a:spcPct val="90000"/>
              </a:lnSpc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endParaRPr lang="en-US" sz="2400" smtClean="0"/>
          </a:p>
          <a:p>
            <a:pPr eaLnBrk="1" hangingPunct="1">
              <a:lnSpc>
                <a:spcPct val="90000"/>
              </a:lnSpc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endParaRPr lang="en-US" sz="2400" smtClean="0">
              <a:cs typeface="Tahoma" pitchFamily="34" charset="0"/>
            </a:endParaRPr>
          </a:p>
          <a:p>
            <a:pPr eaLnBrk="1" hangingPunct="1">
              <a:lnSpc>
                <a:spcPct val="90000"/>
              </a:lnSpc>
              <a:buClr>
                <a:schemeClr val="folHlink"/>
              </a:buClr>
              <a:buSzPct val="60000"/>
              <a:buFont typeface="Wingdings" pitchFamily="2" charset="2"/>
              <a:buNone/>
            </a:pPr>
            <a:endParaRPr lang="en-US" sz="2400" smtClean="0"/>
          </a:p>
          <a:p>
            <a:pPr eaLnBrk="1" hangingPunct="1">
              <a:lnSpc>
                <a:spcPct val="90000"/>
              </a:lnSpc>
              <a:buClr>
                <a:schemeClr val="folHlink"/>
              </a:buClr>
              <a:buSzPct val="60000"/>
              <a:buFont typeface="Wingdings" pitchFamily="2" charset="2"/>
              <a:buNone/>
            </a:pPr>
            <a:endParaRPr lang="en-US" sz="2400" smtClean="0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1026"/>
          <p:cNvSpPr txBox="1">
            <a:spLocks noChangeArrowheads="1"/>
          </p:cNvSpPr>
          <p:nvPr/>
        </p:nvSpPr>
        <p:spPr bwMode="auto">
          <a:xfrm>
            <a:off x="0" y="0"/>
            <a:ext cx="9144000" cy="689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600"/>
              <a:t>ADRENAL GLAND</a:t>
            </a:r>
          </a:p>
          <a:p>
            <a:endParaRPr lang="en-US" sz="1800"/>
          </a:p>
          <a:p>
            <a:r>
              <a:rPr lang="en-US" sz="2800"/>
              <a:t>Adrenal Cortex, Function :  </a:t>
            </a:r>
          </a:p>
          <a:p>
            <a:r>
              <a:rPr lang="en-US" sz="2800">
                <a:solidFill>
                  <a:srgbClr val="FF0000"/>
                </a:solidFill>
              </a:rPr>
              <a:t>MINERALOCORTICOIDS</a:t>
            </a:r>
            <a:r>
              <a:rPr lang="en-US" sz="2800"/>
              <a:t> – regulate sodium retention and potassium loss and body fluid</a:t>
            </a:r>
          </a:p>
          <a:p>
            <a:r>
              <a:rPr lang="en-US" sz="2800">
                <a:solidFill>
                  <a:srgbClr val="FF0000"/>
                </a:solidFill>
              </a:rPr>
              <a:t>GLUCOCORTICOIDS</a:t>
            </a:r>
            <a:r>
              <a:rPr lang="en-US" sz="2800"/>
              <a:t> – act as anti-inflammatory agents; affect metabolism.</a:t>
            </a:r>
          </a:p>
          <a:p>
            <a:r>
              <a:rPr lang="en-US" sz="2800">
                <a:solidFill>
                  <a:srgbClr val="FF0000"/>
                </a:solidFill>
              </a:rPr>
              <a:t>ANDROGENS</a:t>
            </a:r>
            <a:r>
              <a:rPr lang="en-US" sz="2800"/>
              <a:t> – regulates growth and development of genetalia and puberty</a:t>
            </a:r>
          </a:p>
          <a:p>
            <a:endParaRPr lang="en-US" sz="2800"/>
          </a:p>
          <a:p>
            <a:r>
              <a:rPr lang="en-US"/>
              <a:t>Adrenal Medulla, Function :  </a:t>
            </a:r>
          </a:p>
          <a:p>
            <a:r>
              <a:rPr lang="en-US" sz="2800">
                <a:solidFill>
                  <a:srgbClr val="FF0000"/>
                </a:solidFill>
              </a:rPr>
              <a:t>ADRENALINE (EPINEPHRINE)</a:t>
            </a:r>
            <a:r>
              <a:rPr lang="en-US" sz="2800"/>
              <a:t> – increases heart rate and blood pressure.</a:t>
            </a:r>
          </a:p>
          <a:p>
            <a:r>
              <a:rPr lang="en-US" sz="2800">
                <a:solidFill>
                  <a:srgbClr val="FF0000"/>
                </a:solidFill>
              </a:rPr>
              <a:t>NORADRENALINE (NOREPINEPHRINE)</a:t>
            </a:r>
            <a:r>
              <a:rPr lang="en-US" sz="2800"/>
              <a:t> – constricts arterioles.</a:t>
            </a:r>
          </a:p>
          <a:p>
            <a:endParaRPr lang="en-US" sz="280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762000"/>
          </a:xfrm>
        </p:spPr>
        <p:txBody>
          <a:bodyPr/>
          <a:lstStyle/>
          <a:p>
            <a:pPr eaLnBrk="1" hangingPunct="1"/>
            <a:r>
              <a:rPr lang="en-US" sz="4000" smtClean="0">
                <a:solidFill>
                  <a:schemeClr val="tx1"/>
                </a:solidFill>
              </a:rPr>
              <a:t>Management 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85800" y="1371600"/>
            <a:ext cx="7772400" cy="4800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smtClean="0"/>
              <a:t>Hydrocortisone</a:t>
            </a:r>
          </a:p>
          <a:p>
            <a:pPr>
              <a:lnSpc>
                <a:spcPct val="80000"/>
              </a:lnSpc>
            </a:pPr>
            <a:endParaRPr lang="en-US" sz="2400" smtClean="0"/>
          </a:p>
          <a:p>
            <a:pPr>
              <a:lnSpc>
                <a:spcPct val="80000"/>
              </a:lnSpc>
            </a:pPr>
            <a:r>
              <a:rPr lang="en-US" sz="2400" smtClean="0"/>
              <a:t>Fludrocortisone  0.05 - 0.2 mg/day</a:t>
            </a:r>
          </a:p>
          <a:p>
            <a:pPr>
              <a:lnSpc>
                <a:spcPct val="80000"/>
              </a:lnSpc>
            </a:pPr>
            <a:endParaRPr lang="en-US" sz="2400" smtClean="0"/>
          </a:p>
          <a:p>
            <a:pPr>
              <a:lnSpc>
                <a:spcPct val="80000"/>
              </a:lnSpc>
            </a:pPr>
            <a:r>
              <a:rPr lang="en-US" sz="2400" smtClean="0"/>
              <a:t>Triple hydrocortisone duiring stress.</a:t>
            </a:r>
          </a:p>
          <a:p>
            <a:pPr>
              <a:lnSpc>
                <a:spcPct val="80000"/>
              </a:lnSpc>
            </a:pPr>
            <a:endParaRPr lang="en-US" sz="2400" smtClean="0"/>
          </a:p>
          <a:p>
            <a:pPr>
              <a:lnSpc>
                <a:spcPct val="80000"/>
              </a:lnSpc>
            </a:pPr>
            <a:r>
              <a:rPr lang="en-US" sz="2400" smtClean="0"/>
              <a:t>During adrenal crisis intravenous hydrocortisone and IV fliud</a:t>
            </a:r>
          </a:p>
          <a:p>
            <a:pPr>
              <a:lnSpc>
                <a:spcPct val="80000"/>
              </a:lnSpc>
            </a:pPr>
            <a:endParaRPr lang="en-US" sz="2400" smtClean="0"/>
          </a:p>
          <a:p>
            <a:pPr>
              <a:lnSpc>
                <a:spcPct val="80000"/>
              </a:lnSpc>
            </a:pPr>
            <a:r>
              <a:rPr lang="en-US" sz="2400" smtClean="0"/>
              <a:t>Surgey for female external genetalia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Primary adrenal insufficiency:</a:t>
            </a:r>
            <a:br>
              <a:rPr lang="en-US" smtClean="0"/>
            </a:br>
            <a:r>
              <a:rPr lang="en-US" smtClean="0"/>
              <a:t>Acute treatment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NS volume resusitation</a:t>
            </a:r>
          </a:p>
          <a:p>
            <a:pPr lvl="1" eaLnBrk="1" hangingPunct="1"/>
            <a:r>
              <a:rPr lang="en-US" smtClean="0"/>
              <a:t>Reverse shock</a:t>
            </a:r>
          </a:p>
          <a:p>
            <a:pPr eaLnBrk="1" hangingPunct="1"/>
            <a:r>
              <a:rPr lang="en-US" smtClean="0"/>
              <a:t>Look for/treat hypoglycemia</a:t>
            </a:r>
          </a:p>
          <a:p>
            <a:pPr lvl="1" eaLnBrk="1" hangingPunct="1"/>
            <a:r>
              <a:rPr lang="en-US" smtClean="0"/>
              <a:t>25% dextrose</a:t>
            </a:r>
          </a:p>
          <a:p>
            <a:pPr eaLnBrk="1" hangingPunct="1"/>
            <a:r>
              <a:rPr lang="en-US" smtClean="0"/>
              <a:t>New problem, suspected AI</a:t>
            </a:r>
          </a:p>
          <a:p>
            <a:pPr lvl="1" eaLnBrk="1" hangingPunct="1"/>
            <a:r>
              <a:rPr lang="en-US" smtClean="0"/>
              <a:t>Labs</a:t>
            </a:r>
            <a:r>
              <a:rPr lang="en-US" smtClean="0">
                <a:sym typeface="Wingdings" pitchFamily="2" charset="2"/>
              </a:rPr>
              <a:t>steroids</a:t>
            </a:r>
          </a:p>
          <a:p>
            <a:pPr eaLnBrk="1" hangingPunct="1"/>
            <a:r>
              <a:rPr lang="en-US" smtClean="0"/>
              <a:t>Established patient with AI</a:t>
            </a:r>
          </a:p>
          <a:p>
            <a:pPr lvl="1" eaLnBrk="1" hangingPunct="1"/>
            <a:r>
              <a:rPr lang="en-US" smtClean="0"/>
              <a:t>Steroids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Stress dose steroids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Loading dose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50-100 mg/M2 hydrocortisone IV/IM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Small/medium/large approach</a:t>
            </a:r>
          </a:p>
          <a:p>
            <a:pPr lvl="2" eaLnBrk="1" hangingPunct="1">
              <a:lnSpc>
                <a:spcPct val="90000"/>
              </a:lnSpc>
            </a:pPr>
            <a:r>
              <a:rPr lang="en-US" smtClean="0"/>
              <a:t>Infants: Hydrocortisone 25 mg</a:t>
            </a:r>
          </a:p>
          <a:p>
            <a:pPr lvl="2" eaLnBrk="1" hangingPunct="1">
              <a:lnSpc>
                <a:spcPct val="90000"/>
              </a:lnSpc>
            </a:pPr>
            <a:r>
              <a:rPr lang="en-US" smtClean="0"/>
              <a:t>Small children: Hydrocortisone 50 mg</a:t>
            </a:r>
          </a:p>
          <a:p>
            <a:pPr lvl="2" eaLnBrk="1" hangingPunct="1">
              <a:lnSpc>
                <a:spcPct val="90000"/>
              </a:lnSpc>
            </a:pPr>
            <a:r>
              <a:rPr lang="en-US" smtClean="0"/>
              <a:t>Larger children/teens: Hydrocortisone 100 mg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Continue hydrocortisone with 50-100 mg/M2/day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Divide q6-8 hours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May be 2-3x home dose</a:t>
            </a:r>
          </a:p>
          <a:p>
            <a:pPr lvl="1" eaLnBrk="1" hangingPunct="1">
              <a:lnSpc>
                <a:spcPct val="90000"/>
              </a:lnSpc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Relative Steroid Potencies</a:t>
            </a:r>
          </a:p>
        </p:txBody>
      </p:sp>
      <p:graphicFrame>
        <p:nvGraphicFramePr>
          <p:cNvPr id="75824" name="Group 48"/>
          <p:cNvGraphicFramePr>
            <a:graphicFrameLocks noGrp="1"/>
          </p:cNvGraphicFramePr>
          <p:nvPr>
            <p:ph type="tbl" idx="1"/>
          </p:nvPr>
        </p:nvGraphicFramePr>
        <p:xfrm>
          <a:off x="457200" y="1719263"/>
          <a:ext cx="8305800" cy="4638233"/>
        </p:xfrm>
        <a:graphic>
          <a:graphicData uri="http://schemas.openxmlformats.org/drawingml/2006/table">
            <a:tbl>
              <a:tblPr/>
              <a:tblGrid>
                <a:gridCol w="3276600"/>
                <a:gridCol w="2286000"/>
                <a:gridCol w="2743200"/>
              </a:tblGrid>
              <a:tr h="735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66"/>
                          </a:solidFill>
                          <a:effectLst/>
                          <a:latin typeface="Arial" charset="0"/>
                        </a:rPr>
                        <a:t>Glucocorticoid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8000"/>
                          </a:solidFill>
                          <a:effectLst/>
                          <a:latin typeface="Arial" charset="0"/>
                        </a:rPr>
                        <a:t>Mineralocorticoid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5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Hydrocortisone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66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8000"/>
                          </a:solidFill>
                          <a:effectLst/>
                          <a:latin typeface="Arial" charset="0"/>
                        </a:rPr>
                        <a:t>++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6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Prednisone/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Prednisolone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6666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66"/>
                          </a:solidFill>
                          <a:effectLst/>
                          <a:latin typeface="Arial" charset="0"/>
                        </a:rPr>
                        <a:t>3-5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808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8000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5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Methylprednisone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66"/>
                          </a:solidFill>
                          <a:effectLst/>
                          <a:latin typeface="Arial" charset="0"/>
                        </a:rPr>
                        <a:t>5-6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8000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5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Dexamethasone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66"/>
                          </a:solidFill>
                          <a:effectLst/>
                          <a:latin typeface="Arial" charset="0"/>
                        </a:rPr>
                        <a:t>25-50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8000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5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Fludrocortisone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66"/>
                          </a:solidFill>
                          <a:effectLst/>
                          <a:latin typeface="Arial" charset="0"/>
                        </a:rPr>
                        <a:t>15-20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8000"/>
                          </a:solidFill>
                          <a:effectLst/>
                          <a:latin typeface="Arial" charset="0"/>
                        </a:rPr>
                        <a:t>+++++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772400" cy="838200"/>
          </a:xfrm>
        </p:spPr>
        <p:txBody>
          <a:bodyPr/>
          <a:lstStyle/>
          <a:p>
            <a:r>
              <a:rPr lang="en-US" smtClean="0"/>
              <a:t>Cushing’s syndrome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85800" y="1447800"/>
            <a:ext cx="7772400" cy="4648200"/>
          </a:xfrm>
        </p:spPr>
        <p:txBody>
          <a:bodyPr>
            <a:normAutofit/>
          </a:bodyPr>
          <a:lstStyle/>
          <a:p>
            <a:r>
              <a:rPr lang="en-US" sz="2800" u="sng" smtClean="0"/>
              <a:t>Cushing’s Syndrome</a:t>
            </a:r>
          </a:p>
          <a:p>
            <a:pPr lvl="1"/>
            <a:r>
              <a:rPr lang="en-US" sz="2400" smtClean="0"/>
              <a:t>Results from increased adrenocortical secretion of cortisol</a:t>
            </a:r>
          </a:p>
          <a:p>
            <a:pPr lvl="1"/>
            <a:r>
              <a:rPr lang="en-US" sz="2400" smtClean="0"/>
              <a:t>Causes include:</a:t>
            </a:r>
          </a:p>
          <a:p>
            <a:pPr lvl="2"/>
            <a:r>
              <a:rPr lang="en-US" sz="2400" smtClean="0"/>
              <a:t>ACTH-secreting tumor of the pituitary (Cushing’s disease)</a:t>
            </a:r>
          </a:p>
          <a:p>
            <a:pPr lvl="2"/>
            <a:r>
              <a:rPr lang="en-US" sz="2400" smtClean="0"/>
              <a:t>excess secretion of cortisol by a neoplasm within the adrenal cortex</a:t>
            </a:r>
          </a:p>
          <a:p>
            <a:pPr lvl="2"/>
            <a:r>
              <a:rPr lang="en-US" sz="2400" smtClean="0"/>
              <a:t>ectopic secretion of ACTH by a malignant growth outside the adrenal gland</a:t>
            </a:r>
          </a:p>
          <a:p>
            <a:pPr lvl="2"/>
            <a:r>
              <a:rPr lang="en-US" sz="2400" smtClean="0"/>
              <a:t>excessive or prolonged administration of steroids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Title 4"/>
          <p:cNvSpPr>
            <a:spLocks noGrp="1"/>
          </p:cNvSpPr>
          <p:nvPr>
            <p:ph type="title"/>
          </p:nvPr>
        </p:nvSpPr>
        <p:spPr>
          <a:xfrm>
            <a:off x="381000" y="228600"/>
            <a:ext cx="7772400" cy="762000"/>
          </a:xfrm>
        </p:spPr>
        <p:txBody>
          <a:bodyPr>
            <a:normAutofit/>
          </a:bodyPr>
          <a:lstStyle/>
          <a:p>
            <a:r>
              <a:rPr lang="en-US" smtClean="0"/>
              <a:t>Cushing’s syndrome</a:t>
            </a:r>
            <a:endParaRPr lang="ar-SA" smtClean="0"/>
          </a:p>
        </p:txBody>
      </p:sp>
      <p:sp>
        <p:nvSpPr>
          <p:cNvPr id="59394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85800" y="1143000"/>
            <a:ext cx="5943600" cy="4953000"/>
          </a:xfrm>
        </p:spPr>
        <p:txBody>
          <a:bodyPr>
            <a:normAutofit lnSpcReduction="10000"/>
          </a:bodyPr>
          <a:lstStyle/>
          <a:p>
            <a:r>
              <a:rPr lang="en-US" sz="2800" u="sng" smtClean="0"/>
              <a:t>Cushing’s Syndrome</a:t>
            </a:r>
          </a:p>
          <a:p>
            <a:pPr lvl="1"/>
            <a:r>
              <a:rPr lang="en-US" sz="2400" smtClean="0"/>
              <a:t>Characterized by:</a:t>
            </a:r>
          </a:p>
          <a:p>
            <a:pPr lvl="2"/>
            <a:r>
              <a:rPr lang="en-US" sz="2400" smtClean="0"/>
              <a:t>truncal obesity</a:t>
            </a:r>
          </a:p>
          <a:p>
            <a:pPr lvl="2"/>
            <a:r>
              <a:rPr lang="en-US" sz="2400" smtClean="0"/>
              <a:t>moon face</a:t>
            </a:r>
          </a:p>
          <a:p>
            <a:pPr lvl="2"/>
            <a:r>
              <a:rPr lang="en-US" sz="2400" smtClean="0"/>
              <a:t>buffalo hump</a:t>
            </a:r>
          </a:p>
          <a:p>
            <a:pPr lvl="2"/>
            <a:r>
              <a:rPr lang="en-US" sz="2400" smtClean="0"/>
              <a:t>acne, hirsutism</a:t>
            </a:r>
          </a:p>
          <a:p>
            <a:pPr lvl="2"/>
            <a:r>
              <a:rPr lang="en-US" sz="2400" smtClean="0"/>
              <a:t>abdominal striae</a:t>
            </a:r>
          </a:p>
          <a:p>
            <a:pPr lvl="2"/>
            <a:r>
              <a:rPr lang="en-US" sz="2400" smtClean="0"/>
              <a:t>hypertension</a:t>
            </a:r>
          </a:p>
          <a:p>
            <a:pPr lvl="2"/>
            <a:r>
              <a:rPr lang="en-US" sz="2400" smtClean="0"/>
              <a:t>psychiatric disturbances</a:t>
            </a:r>
          </a:p>
          <a:p>
            <a:pPr lvl="2"/>
            <a:r>
              <a:rPr lang="en-US" sz="2400" smtClean="0"/>
              <a:t>osteoporosis</a:t>
            </a:r>
          </a:p>
          <a:p>
            <a:pPr lvl="2"/>
            <a:r>
              <a:rPr lang="en-US" sz="2400" smtClean="0"/>
              <a:t>Amenorrhea</a:t>
            </a:r>
          </a:p>
          <a:p>
            <a:pPr lvl="2"/>
            <a:r>
              <a:rPr lang="en-US" sz="2400" smtClean="0"/>
              <a:t>Diabetes</a:t>
            </a:r>
          </a:p>
          <a:p>
            <a:pPr lvl="2"/>
            <a:endParaRPr lang="en-US" sz="2400" smtClean="0"/>
          </a:p>
        </p:txBody>
      </p:sp>
      <p:pic>
        <p:nvPicPr>
          <p:cNvPr id="59395" name="Picture 5"/>
          <p:cNvPicPr>
            <a:picLocks noChangeAspect="1" noChangeArrowheads="1"/>
          </p:cNvPicPr>
          <p:nvPr/>
        </p:nvPicPr>
        <p:blipFill>
          <a:blip r:embed="rId2"/>
          <a:srcRect l="3860" b="4546"/>
          <a:stretch>
            <a:fillRect/>
          </a:stretch>
        </p:blipFill>
        <p:spPr bwMode="auto">
          <a:xfrm>
            <a:off x="5181600" y="1219200"/>
            <a:ext cx="3795713" cy="32004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smtClean="0"/>
              <a:t>Frequency of signs and symptoms in Cushing’s syndrome</a:t>
            </a:r>
          </a:p>
        </p:txBody>
      </p:sp>
      <p:graphicFrame>
        <p:nvGraphicFramePr>
          <p:cNvPr id="4250" name="Group 154"/>
          <p:cNvGraphicFramePr>
            <a:graphicFrameLocks noGrp="1"/>
          </p:cNvGraphicFramePr>
          <p:nvPr>
            <p:ph type="tbl" idx="1"/>
          </p:nvPr>
        </p:nvGraphicFramePr>
        <p:xfrm>
          <a:off x="228600" y="1447800"/>
          <a:ext cx="8229600" cy="4223957"/>
        </p:xfrm>
        <a:graphic>
          <a:graphicData uri="http://schemas.openxmlformats.org/drawingml/2006/table">
            <a:tbl>
              <a:tblPr/>
              <a:tblGrid>
                <a:gridCol w="2895600"/>
                <a:gridCol w="1600200"/>
                <a:gridCol w="2209800"/>
                <a:gridCol w="1524000"/>
              </a:tblGrid>
              <a:tr h="2413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60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00"/>
                          </a:solidFill>
                          <a:effectLst/>
                          <a:latin typeface="Arial" pitchFamily="34" charset="0"/>
                        </a:rPr>
                        <a:t>Sign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60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00"/>
                          </a:solidFill>
                          <a:effectLst/>
                          <a:latin typeface="Arial" pitchFamily="34" charset="0"/>
                        </a:rPr>
                        <a:t>or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60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00"/>
                          </a:solidFill>
                          <a:effectLst/>
                          <a:latin typeface="Arial" pitchFamily="34" charset="0"/>
                        </a:rPr>
                        <a:t> symptom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60000"/>
                        <a:buFont typeface="Monotype Sorts" pitchFamily="2" charset="2"/>
                        <a:buNone/>
                        <a:tabLst>
                          <a:tab pos="3595688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00"/>
                          </a:solidFill>
                          <a:effectLst/>
                          <a:latin typeface="Arial" pitchFamily="34" charset="0"/>
                        </a:rPr>
                        <a:t>Occurrence 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60000"/>
                        <a:buFont typeface="Monotype Sorts" pitchFamily="2" charset="2"/>
                        <a:buNone/>
                        <a:tabLst>
                          <a:tab pos="3595688" algn="l"/>
                        </a:tabLst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00"/>
                          </a:solidFill>
                          <a:effectLst/>
                          <a:latin typeface="Arial" pitchFamily="34" charset="0"/>
                        </a:rPr>
                        <a:t>Sign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60000"/>
                        <a:buFont typeface="Monotype Sorts" pitchFamily="2" charset="2"/>
                        <a:buNone/>
                        <a:tabLst>
                          <a:tab pos="3595688" algn="l"/>
                        </a:tabLst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00"/>
                          </a:solidFill>
                          <a:effectLst/>
                          <a:latin typeface="Arial" pitchFamily="34" charset="0"/>
                        </a:rPr>
                        <a:t>or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60000"/>
                        <a:buFont typeface="Monotype Sorts" pitchFamily="2" charset="2"/>
                        <a:buNone/>
                        <a:tabLst>
                          <a:tab pos="3595688" algn="l"/>
                        </a:tabLst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00"/>
                          </a:solidFill>
                          <a:effectLst/>
                          <a:latin typeface="Arial" pitchFamily="34" charset="0"/>
                        </a:rPr>
                        <a:t>symptom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60000"/>
                        <a:buFont typeface="Monotype Sorts" pitchFamily="2" charset="2"/>
                        <a:buNone/>
                        <a:tabLst>
                          <a:tab pos="3595688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00"/>
                          </a:solidFill>
                          <a:effectLst/>
                          <a:latin typeface="Arial" pitchFamily="34" charset="0"/>
                        </a:rPr>
                        <a:t>Occurrence 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60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Central obesity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60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94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60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Easy bruisability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60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60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Hypertension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60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82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60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Osteoporosis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60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8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60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Glucose intolerance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60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60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Personality changes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60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55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60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Hirsutism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60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60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Acne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60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60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Amenorrhea or impotency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60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60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Edema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60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8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60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Purple striae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60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60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Headache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60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60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Plethoric faces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60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60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Poor wound healing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60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type="tbl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9200" y="742775"/>
            <a:ext cx="6096000" cy="5786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type="tbl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09801" y="593437"/>
            <a:ext cx="3926170" cy="55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 descr="Untitled-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69988" y="209550"/>
            <a:ext cx="6802437" cy="643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Untitled-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533400"/>
            <a:ext cx="8229600" cy="527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Treatment of Cushing’s syndrome</a:t>
            </a:r>
            <a:endParaRPr lang="ar-SA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.</a:t>
            </a:r>
            <a:endParaRPr lang="en-US" dirty="0"/>
          </a:p>
        </p:txBody>
      </p:sp>
      <p:sp>
        <p:nvSpPr>
          <p:cNvPr id="66563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mtClean="0"/>
              <a:t>Treatment of underline cause</a:t>
            </a:r>
          </a:p>
          <a:p>
            <a:r>
              <a:rPr lang="en-US" smtClean="0"/>
              <a:t>Surgery for neoplasia</a:t>
            </a:r>
            <a:endParaRPr lang="ar-SA" smtClean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6600" dirty="0" smtClean="0">
                <a:latin typeface="Aharoni" pitchFamily="2" charset="-79"/>
                <a:cs typeface="Aharoni" pitchFamily="2" charset="-79"/>
              </a:rPr>
              <a:t>THANK YOU</a:t>
            </a:r>
            <a:endParaRPr lang="en-US" sz="6600" dirty="0"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7772400" cy="762000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mtClean="0"/>
              <a:t>Aldosterone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altLang="en-US" smtClean="0"/>
              <a:t>Mineralocorticoid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smtClean="0"/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Regulates concentration of Na+ and K+.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1800" smtClean="0"/>
              <a:t>Kidney conserves Na+.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1800" smtClean="0"/>
              <a:t>Kidney excretes K+.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en-US" altLang="en-US" sz="1800" smtClean="0"/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Responds to changes in composition of plasma.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smtClean="0"/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Regulated by renin-angiotensin system of kidney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17" descr="Untitled-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744538"/>
            <a:ext cx="8839200" cy="536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Untitled-1 cop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54288" y="76200"/>
            <a:ext cx="6437312" cy="6858000"/>
          </a:xfrm>
          <a:prstGeom prst="rect">
            <a:avLst/>
          </a:prstGeom>
          <a:noFill/>
          <a:ln w="9525">
            <a:solidFill>
              <a:srgbClr val="FF00FF"/>
            </a:solidFill>
            <a:miter lim="800000"/>
            <a:headEnd/>
            <a:tailEnd/>
          </a:ln>
        </p:spPr>
      </p:pic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60325" y="304800"/>
            <a:ext cx="2378075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1" lang="en-US" altLang="zh-TW" sz="2800">
                <a:solidFill>
                  <a:schemeClr val="tx2"/>
                </a:solidFill>
                <a:latin typeface="Berlin Sans FB" pitchFamily="34" charset="0"/>
                <a:ea typeface="PMingLiU" pitchFamily="18" charset="-120"/>
              </a:rPr>
              <a:t>Regulation of adrenal gland secretion</a:t>
            </a:r>
          </a:p>
        </p:txBody>
      </p:sp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5216525" y="1281113"/>
            <a:ext cx="7699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zh-TW" sz="1600" b="1">
                <a:solidFill>
                  <a:srgbClr val="FFFF00"/>
                </a:solidFill>
                <a:ea typeface="PMingLiU" pitchFamily="18" charset="-120"/>
              </a:rPr>
              <a:t>ACTH</a:t>
            </a:r>
          </a:p>
        </p:txBody>
      </p:sp>
      <p:sp>
        <p:nvSpPr>
          <p:cNvPr id="30725" name="Oval 5"/>
          <p:cNvSpPr>
            <a:spLocks noChangeArrowheads="1"/>
          </p:cNvSpPr>
          <p:nvPr/>
        </p:nvSpPr>
        <p:spPr bwMode="auto">
          <a:xfrm>
            <a:off x="7162800" y="3810000"/>
            <a:ext cx="1143000" cy="381000"/>
          </a:xfrm>
          <a:prstGeom prst="ellipse">
            <a:avLst/>
          </a:prstGeom>
          <a:solidFill>
            <a:srgbClr val="FFFFCC"/>
          </a:solidFill>
          <a:ln w="28575">
            <a:solidFill>
              <a:srgbClr val="008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kumimoji="1" lang="en-US" altLang="zh-TW" sz="2000" b="1">
                <a:solidFill>
                  <a:srgbClr val="008000"/>
                </a:solidFill>
                <a:latin typeface="Comic Sans MS" pitchFamily="66" charset="0"/>
                <a:ea typeface="PMingLiU" pitchFamily="18" charset="-120"/>
              </a:rPr>
              <a:t>Cortisol</a:t>
            </a:r>
          </a:p>
        </p:txBody>
      </p:sp>
      <p:sp>
        <p:nvSpPr>
          <p:cNvPr id="30726" name="Oval 6"/>
          <p:cNvSpPr>
            <a:spLocks noChangeArrowheads="1"/>
          </p:cNvSpPr>
          <p:nvPr/>
        </p:nvSpPr>
        <p:spPr bwMode="auto">
          <a:xfrm>
            <a:off x="5562600" y="3962400"/>
            <a:ext cx="1219200" cy="415925"/>
          </a:xfrm>
          <a:prstGeom prst="ellipse">
            <a:avLst/>
          </a:prstGeom>
          <a:solidFill>
            <a:srgbClr val="FFFFCC"/>
          </a:solidFill>
          <a:ln w="28575">
            <a:solidFill>
              <a:srgbClr val="008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kumimoji="1" lang="en-US" altLang="zh-TW" sz="2000" b="1">
                <a:solidFill>
                  <a:srgbClr val="008000"/>
                </a:solidFill>
                <a:latin typeface="Comic Sans MS" pitchFamily="66" charset="0"/>
                <a:ea typeface="PMingLiU" pitchFamily="18" charset="-120"/>
              </a:rPr>
              <a:t>Cortisol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Adrenal physiology 2:</a:t>
            </a:r>
            <a:br>
              <a:rPr lang="en-US" smtClean="0"/>
            </a:br>
            <a:r>
              <a:rPr lang="en-US" smtClean="0"/>
              <a:t>Renin-angiotensin system</a:t>
            </a:r>
          </a:p>
        </p:txBody>
      </p:sp>
      <p:pic>
        <p:nvPicPr>
          <p:cNvPr id="10243" name="Picture 4" descr="renin angiotensin system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 t="5937" r="5583" b="4247"/>
          <a:stretch>
            <a:fillRect/>
          </a:stretch>
        </p:blipFill>
        <p:spPr>
          <a:xfrm>
            <a:off x="1219200" y="1466850"/>
            <a:ext cx="6172200" cy="539115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31</TotalTime>
  <Words>1133</Words>
  <Application>Microsoft Office PowerPoint</Application>
  <PresentationFormat>عرض على الشاشة (3:4)‏</PresentationFormat>
  <Paragraphs>401</Paragraphs>
  <Slides>51</Slides>
  <Notes>2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51</vt:i4>
      </vt:variant>
    </vt:vector>
  </HeadingPairs>
  <TitlesOfParts>
    <vt:vector size="52" baseType="lpstr">
      <vt:lpstr>Equity</vt:lpstr>
      <vt:lpstr>ADRENAL GLAND DISORDER</vt:lpstr>
      <vt:lpstr>Adrenal Cortex</vt:lpstr>
      <vt:lpstr>الشريحة 3</vt:lpstr>
      <vt:lpstr>الشريحة 4</vt:lpstr>
      <vt:lpstr>الشريحة 5</vt:lpstr>
      <vt:lpstr>Aldosterone</vt:lpstr>
      <vt:lpstr>الشريحة 7</vt:lpstr>
      <vt:lpstr>الشريحة 8</vt:lpstr>
      <vt:lpstr>Adrenal physiology 2: Renin-angiotensin system</vt:lpstr>
      <vt:lpstr>Steroid Biosynthesis</vt:lpstr>
      <vt:lpstr>Adrenal Dysfunction </vt:lpstr>
      <vt:lpstr>Causes of Adrenal insufficiency</vt:lpstr>
      <vt:lpstr>Primary adrenal insufficiency: Etiologies</vt:lpstr>
      <vt:lpstr>Primary adrenal insufficiency: Etiologies</vt:lpstr>
      <vt:lpstr>الشريحة 15</vt:lpstr>
      <vt:lpstr>Addison’s Disease</vt:lpstr>
      <vt:lpstr>الشريحة 17</vt:lpstr>
      <vt:lpstr>Primary adrenal insufficiency: Symptoms</vt:lpstr>
      <vt:lpstr>Primary Adrenal Insufficiency</vt:lpstr>
      <vt:lpstr>Addisonian crisis   </vt:lpstr>
      <vt:lpstr>Primary adrenal insufficiency: Physical findings</vt:lpstr>
      <vt:lpstr>Primary adrenal insufficiency: Physical findings</vt:lpstr>
      <vt:lpstr>Primary adrenal insufficiency: Laboratory findings</vt:lpstr>
      <vt:lpstr>Primary adrenal insufficiency: Etiologies</vt:lpstr>
      <vt:lpstr>الشريحة 25</vt:lpstr>
      <vt:lpstr>Congenital Adrenal Hyperplasia</vt:lpstr>
      <vt:lpstr>الشريحة 27</vt:lpstr>
      <vt:lpstr>Phenotypic Spectrum of the Congenital Adrenal Hyperplasias</vt:lpstr>
      <vt:lpstr>الشريحة 29</vt:lpstr>
      <vt:lpstr>الشريحة 30</vt:lpstr>
      <vt:lpstr>Treatment</vt:lpstr>
      <vt:lpstr>Steroid biosynthetic enzymes</vt:lpstr>
      <vt:lpstr>الشريحة 33</vt:lpstr>
      <vt:lpstr>Congenital Adrenal Hyperplasia</vt:lpstr>
      <vt:lpstr>الشريحة 35</vt:lpstr>
      <vt:lpstr>Presentations of 21 HCAH</vt:lpstr>
      <vt:lpstr>BOYS WITH CAH</vt:lpstr>
      <vt:lpstr>Nonclassical CAH </vt:lpstr>
      <vt:lpstr>Diagnosis </vt:lpstr>
      <vt:lpstr>Management </vt:lpstr>
      <vt:lpstr>Primary adrenal insufficiency: Acute treatment</vt:lpstr>
      <vt:lpstr>Stress dose steroids</vt:lpstr>
      <vt:lpstr>Relative Steroid Potencies</vt:lpstr>
      <vt:lpstr>Cushing’s syndrome</vt:lpstr>
      <vt:lpstr>Cushing’s syndrome</vt:lpstr>
      <vt:lpstr>Frequency of signs and symptoms in Cushing’s syndrome</vt:lpstr>
      <vt:lpstr>الشريحة 47</vt:lpstr>
      <vt:lpstr>الشريحة 48</vt:lpstr>
      <vt:lpstr>الشريحة 49</vt:lpstr>
      <vt:lpstr>Treatment of Cushing’s syndrome</vt:lpstr>
      <vt:lpstr>الشريحة 51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ADRENAL GLAND DISORDER</dc:title>
  <dc:creator>q</dc:creator>
  <cp:lastModifiedBy>Admin</cp:lastModifiedBy>
  <cp:revision>9</cp:revision>
  <dcterms:created xsi:type="dcterms:W3CDTF">2015-10-20T09:02:13Z</dcterms:created>
  <dcterms:modified xsi:type="dcterms:W3CDTF">2017-11-01T08:23:25Z</dcterms:modified>
</cp:coreProperties>
</file>